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26"/>
  </p:notesMasterIdLst>
  <p:sldIdLst>
    <p:sldId id="258" r:id="rId2"/>
    <p:sldId id="276" r:id="rId3"/>
    <p:sldId id="259" r:id="rId4"/>
    <p:sldId id="278" r:id="rId5"/>
    <p:sldId id="256" r:id="rId6"/>
    <p:sldId id="28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1" r:id="rId22"/>
    <p:sldId id="257" r:id="rId23"/>
    <p:sldId id="277" r:id="rId24"/>
    <p:sldId id="281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-konto" initials="M" lastIdx="1" clrIdx="0">
    <p:extLst>
      <p:ext uri="{19B8F6BF-5375-455C-9EA6-DF929625EA0E}">
        <p15:presenceInfo xmlns:p15="http://schemas.microsoft.com/office/powerpoint/2012/main" userId="25fc3b8e67bd38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AE57F5"/>
    <a:srgbClr val="F1C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9T22:01:24.83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E3F5-5F2B-498B-A2B4-487968176851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31BE4-6973-4DDF-90C6-DDBFF090A6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71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1BE4-6973-4DDF-90C6-DDBFF090A6C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249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93C-38B5-41F0-B2FE-31AF85494372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78-AC18-4A23-B648-307BD953C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375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93C-38B5-41F0-B2FE-31AF85494372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78-AC18-4A23-B648-307BD953C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645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93C-38B5-41F0-B2FE-31AF85494372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78-AC18-4A23-B648-307BD953C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438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93C-38B5-41F0-B2FE-31AF85494372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78-AC18-4A23-B648-307BD953C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112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93C-38B5-41F0-B2FE-31AF85494372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78-AC18-4A23-B648-307BD953C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71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93C-38B5-41F0-B2FE-31AF85494372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78-AC18-4A23-B648-307BD953C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911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93C-38B5-41F0-B2FE-31AF85494372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78-AC18-4A23-B648-307BD953C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0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93C-38B5-41F0-B2FE-31AF85494372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78-AC18-4A23-B648-307BD953C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53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93C-38B5-41F0-B2FE-31AF85494372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78-AC18-4A23-B648-307BD953C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881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93C-38B5-41F0-B2FE-31AF85494372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78-AC18-4A23-B648-307BD953C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567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E93C-38B5-41F0-B2FE-31AF85494372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F78-AC18-4A23-B648-307BD953C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55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5E93C-38B5-41F0-B2FE-31AF85494372}" type="datetimeFigureOut">
              <a:rPr lang="da-DK" smtClean="0"/>
              <a:t>08-02-2024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77F78-AC18-4A23-B648-307BD953CD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391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0" y="1564105"/>
            <a:ext cx="1219199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7500" b="1" dirty="0" smtClean="0">
                <a:solidFill>
                  <a:srgbClr val="7030A0"/>
                </a:solidFill>
              </a:rPr>
              <a:t>M</a:t>
            </a:r>
            <a:r>
              <a:rPr lang="da-DK" sz="17500" b="1" dirty="0" smtClean="0">
                <a:solidFill>
                  <a:srgbClr val="92D050"/>
                </a:solidFill>
              </a:rPr>
              <a:t>A</a:t>
            </a:r>
            <a:r>
              <a:rPr lang="da-DK" sz="17500" b="1" dirty="0" smtClean="0">
                <a:solidFill>
                  <a:srgbClr val="0070C0"/>
                </a:solidFill>
              </a:rPr>
              <a:t>R</a:t>
            </a:r>
            <a:r>
              <a:rPr lang="da-DK" sz="17500" b="1" dirty="0" smtClean="0">
                <a:solidFill>
                  <a:srgbClr val="F1C65B"/>
                </a:solidFill>
              </a:rPr>
              <a:t>K</a:t>
            </a:r>
            <a:r>
              <a:rPr lang="da-DK" sz="17500" b="1" dirty="0" smtClean="0">
                <a:solidFill>
                  <a:srgbClr val="00B0F0"/>
                </a:solidFill>
              </a:rPr>
              <a:t>E</a:t>
            </a:r>
            <a:r>
              <a:rPr lang="da-DK" sz="17500" b="1" dirty="0" smtClean="0">
                <a:solidFill>
                  <a:srgbClr val="C00000"/>
                </a:solidFill>
              </a:rPr>
              <a:t>T</a:t>
            </a:r>
            <a:r>
              <a:rPr lang="da-DK" sz="17500" b="1" dirty="0" smtClean="0">
                <a:solidFill>
                  <a:srgbClr val="AE57F5"/>
                </a:solidFill>
              </a:rPr>
              <a:t>I</a:t>
            </a:r>
            <a:r>
              <a:rPr lang="da-DK" sz="17500" b="1" dirty="0" smtClean="0">
                <a:solidFill>
                  <a:srgbClr val="FFC000"/>
                </a:solidFill>
              </a:rPr>
              <a:t>N</a:t>
            </a:r>
            <a:r>
              <a:rPr lang="da-DK" sz="17500" b="1" dirty="0" smtClean="0">
                <a:solidFill>
                  <a:srgbClr val="002060"/>
                </a:solidFill>
              </a:rPr>
              <a:t>G</a:t>
            </a:r>
            <a:r>
              <a:rPr lang="da-DK" sz="17500" b="1" dirty="0" smtClean="0">
                <a:solidFill>
                  <a:srgbClr val="D60093"/>
                </a:solidFill>
              </a:rPr>
              <a:t>.</a:t>
            </a:r>
            <a:endParaRPr lang="da-DK" sz="17500" b="1" dirty="0">
              <a:solidFill>
                <a:srgbClr val="D60093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045898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10569179" y="4966579"/>
            <a:ext cx="1609725" cy="1524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Tekstfelt 47"/>
          <p:cNvSpPr txBox="1"/>
          <p:nvPr/>
        </p:nvSpPr>
        <p:spPr>
          <a:xfrm>
            <a:off x="10583007" y="5515959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chemeClr val="bg1"/>
                </a:solidFill>
              </a:rPr>
              <a:t>SoMe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0" name="Tekstfelt 39"/>
          <p:cNvSpPr txBox="1"/>
          <p:nvPr/>
        </p:nvSpPr>
        <p:spPr>
          <a:xfrm>
            <a:off x="750498" y="439947"/>
            <a:ext cx="9420045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err="1" smtClean="0"/>
              <a:t>SoMe</a:t>
            </a:r>
            <a:endParaRPr lang="da-DK" sz="3500" b="1" dirty="0" smtClean="0"/>
          </a:p>
          <a:p>
            <a:endParaRPr lang="da-DK" dirty="0" smtClean="0"/>
          </a:p>
          <a:p>
            <a:r>
              <a:rPr lang="da-DK" sz="2400" dirty="0" smtClean="0"/>
              <a:t>Alle kan da lave et opslag på de sociale medier….##%%!!! NOT</a:t>
            </a:r>
          </a:p>
          <a:p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err="1" smtClean="0"/>
              <a:t>Personas</a:t>
            </a: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Virksomhedens ”tone of </a:t>
            </a:r>
            <a:r>
              <a:rPr lang="da-DK" sz="2400" dirty="0" err="1" smtClean="0"/>
              <a:t>voice</a:t>
            </a:r>
            <a:r>
              <a:rPr lang="da-DK" sz="2400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Grafik/video/billeder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Aktiv tidspunkt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Interagere med brugerne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SVAR på henvendelser og kommentar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Størrelser på opslag varierer</a:t>
            </a:r>
          </a:p>
        </p:txBody>
      </p:sp>
      <p:pic>
        <p:nvPicPr>
          <p:cNvPr id="5124" name="Picture 4" descr="File:LinkedIn icon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29" y="577428"/>
            <a:ext cx="1063625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iny Instagram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592" r="56822" b="27704"/>
          <a:stretch/>
        </p:blipFill>
        <p:spPr bwMode="auto">
          <a:xfrm>
            <a:off x="7776791" y="4362469"/>
            <a:ext cx="1600200" cy="16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acebook LOGO high quality PNG format | Facebook icons, App, Android ap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543" y="2421380"/>
            <a:ext cx="1619313" cy="16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Tiktok Logo Brand - Gratis billeder på Pixabay -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891" y="2796940"/>
            <a:ext cx="1398491" cy="13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Youtube Ikon Logo - Gratis billeder på Pixabay -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89" y="2504998"/>
            <a:ext cx="1190105" cy="11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File:Pinterest-logo.png - Wikimedia Comm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064" y="887759"/>
            <a:ext cx="1283335" cy="12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Verified (@verified) / 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08" y="5117477"/>
            <a:ext cx="1326461" cy="132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10569179" y="4966579"/>
            <a:ext cx="1609725" cy="1524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Tekstfelt 47"/>
          <p:cNvSpPr txBox="1"/>
          <p:nvPr/>
        </p:nvSpPr>
        <p:spPr>
          <a:xfrm>
            <a:off x="10583007" y="5515959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chemeClr val="bg1"/>
                </a:solidFill>
              </a:rPr>
              <a:t>SoMe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0" name="Tekstfelt 39"/>
          <p:cNvSpPr txBox="1"/>
          <p:nvPr/>
        </p:nvSpPr>
        <p:spPr>
          <a:xfrm>
            <a:off x="750498" y="439947"/>
            <a:ext cx="9420045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err="1" smtClean="0"/>
              <a:t>SoMe</a:t>
            </a:r>
            <a:endParaRPr lang="da-DK" sz="3500" b="1" dirty="0" smtClean="0"/>
          </a:p>
          <a:p>
            <a:endParaRPr lang="da-DK" dirty="0" smtClean="0"/>
          </a:p>
          <a:p>
            <a:r>
              <a:rPr lang="da-DK" sz="2400" dirty="0" smtClean="0"/>
              <a:t>Handler også om: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Kende markedsførings regler, alt skal det være lovlig.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10% x10 =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Cookies og </a:t>
            </a:r>
            <a:r>
              <a:rPr lang="da-DK" sz="2400" dirty="0" err="1" smtClean="0"/>
              <a:t>tracking</a:t>
            </a:r>
            <a:r>
              <a:rPr lang="da-DK" sz="2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(tjek en anden søgning – du bliver overrasket – du bliver forfulgt)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Organisk interaktion med dine venner, prøv at interagere med andre venner</a:t>
            </a:r>
          </a:p>
          <a:p>
            <a:endParaRPr lang="da-DK" dirty="0" smtClean="0"/>
          </a:p>
        </p:txBody>
      </p:sp>
      <p:sp>
        <p:nvSpPr>
          <p:cNvPr id="6" name="Tekstfelt 5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10569179" y="4966579"/>
            <a:ext cx="1609725" cy="1524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Tekstfelt 47"/>
          <p:cNvSpPr txBox="1"/>
          <p:nvPr/>
        </p:nvSpPr>
        <p:spPr>
          <a:xfrm>
            <a:off x="10583007" y="5515959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chemeClr val="bg1"/>
                </a:solidFill>
              </a:rPr>
              <a:t>SoMe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0" name="Tekstfelt 39"/>
          <p:cNvSpPr txBox="1"/>
          <p:nvPr/>
        </p:nvSpPr>
        <p:spPr>
          <a:xfrm>
            <a:off x="750498" y="439947"/>
            <a:ext cx="942004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err="1" smtClean="0"/>
              <a:t>SoMe</a:t>
            </a:r>
            <a:endParaRPr lang="da-DK" sz="3500" b="1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t="7143"/>
          <a:stretch/>
        </p:blipFill>
        <p:spPr>
          <a:xfrm>
            <a:off x="2160018" y="439947"/>
            <a:ext cx="8010525" cy="569595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8108782" y="570752"/>
            <a:ext cx="2261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Se/læse</a:t>
            </a:r>
            <a:br>
              <a:rPr lang="da-DK" sz="2400" dirty="0" smtClean="0"/>
            </a:br>
            <a:r>
              <a:rPr lang="da-DK" sz="2400" dirty="0" smtClean="0"/>
              <a:t>Like</a:t>
            </a:r>
            <a:br>
              <a:rPr lang="da-DK" sz="2400" dirty="0" smtClean="0"/>
            </a:br>
            <a:r>
              <a:rPr lang="da-DK" sz="2400" dirty="0" smtClean="0"/>
              <a:t>Kommentere</a:t>
            </a:r>
            <a:endParaRPr lang="da-DK" sz="2400" dirty="0"/>
          </a:p>
        </p:txBody>
      </p:sp>
      <p:sp>
        <p:nvSpPr>
          <p:cNvPr id="8" name="Tekstfelt 7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10474267" y="4941568"/>
            <a:ext cx="1609725" cy="15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Tekstfelt 48"/>
          <p:cNvSpPr txBox="1"/>
          <p:nvPr/>
        </p:nvSpPr>
        <p:spPr>
          <a:xfrm>
            <a:off x="10447684" y="5491406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CMS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0" name="Tekstfelt 39"/>
          <p:cNvSpPr txBox="1"/>
          <p:nvPr/>
        </p:nvSpPr>
        <p:spPr>
          <a:xfrm>
            <a:off x="750498" y="439947"/>
            <a:ext cx="9420045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CMS / Hjemmeside (</a:t>
            </a:r>
            <a:r>
              <a:rPr lang="da-DK" sz="3500" b="1" dirty="0" err="1" smtClean="0"/>
              <a:t>backend</a:t>
            </a:r>
            <a:r>
              <a:rPr lang="da-DK" sz="3500" b="1" dirty="0" smtClean="0"/>
              <a:t>)</a:t>
            </a:r>
          </a:p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Kodning (</a:t>
            </a:r>
            <a:r>
              <a:rPr lang="da-DK" sz="2400" dirty="0"/>
              <a:t>&lt;SPAN STYLE="font-size:18.0pt"&gt;&lt;BR&gt;&lt;/SPAN</a:t>
            </a:r>
            <a:r>
              <a:rPr lang="da-DK" sz="2400" dirty="0" smtClean="0"/>
              <a:t>&gt;)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Vareoprettelser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Interne/eksterne relevante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Opsætning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Webshop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Lækkerhed/funktionalitet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err="1" smtClean="0"/>
              <a:t>Drifte</a:t>
            </a:r>
            <a:r>
              <a:rPr lang="da-DK" sz="2400" dirty="0" smtClean="0"/>
              <a:t> domain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Styre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Sikre server mod nedbrud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IT sikkerhed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518160" y="6465568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One.com </a:t>
            </a:r>
            <a:r>
              <a:rPr lang="da-DK" dirty="0" err="1" smtClean="0"/>
              <a:t>Umbraco</a:t>
            </a:r>
            <a:r>
              <a:rPr lang="da-DK" dirty="0" smtClean="0"/>
              <a:t> </a:t>
            </a:r>
            <a:r>
              <a:rPr lang="da-DK" dirty="0" err="1" smtClean="0"/>
              <a:t>Tangora</a:t>
            </a:r>
            <a:r>
              <a:rPr lang="da-DK" dirty="0" smtClean="0"/>
              <a:t> </a:t>
            </a:r>
            <a:r>
              <a:rPr lang="da-DK" dirty="0" err="1" smtClean="0"/>
              <a:t>Prestashop</a:t>
            </a:r>
            <a:r>
              <a:rPr lang="da-DK" dirty="0" smtClean="0"/>
              <a:t> </a:t>
            </a:r>
            <a:r>
              <a:rPr lang="da-DK" dirty="0" err="1" smtClean="0"/>
              <a:t>Accumolo</a:t>
            </a:r>
            <a:r>
              <a:rPr lang="da-DK" dirty="0" smtClean="0"/>
              <a:t> </a:t>
            </a:r>
            <a:r>
              <a:rPr lang="da-DK" dirty="0" err="1" smtClean="0"/>
              <a:t>Dynamicweb</a:t>
            </a:r>
            <a:r>
              <a:rPr lang="da-DK" dirty="0" smtClean="0"/>
              <a:t> </a:t>
            </a:r>
            <a:r>
              <a:rPr lang="da-DK" dirty="0" err="1" smtClean="0"/>
              <a:t>Wordpress</a:t>
            </a:r>
            <a:r>
              <a:rPr lang="da-DK" dirty="0" smtClean="0"/>
              <a:t> </a:t>
            </a:r>
            <a:r>
              <a:rPr lang="da-DK" dirty="0" err="1" smtClean="0"/>
              <a:t>Hostedshop</a:t>
            </a:r>
            <a:r>
              <a:rPr lang="da-DK" dirty="0" smtClean="0"/>
              <a:t> Hubspot</a:t>
            </a:r>
            <a:endParaRPr lang="da-DK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259080" y="6355080"/>
            <a:ext cx="9768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10571071" y="4959492"/>
            <a:ext cx="1609725" cy="1524000"/>
          </a:xfrm>
          <a:prstGeom prst="ellipse">
            <a:avLst/>
          </a:prstGeom>
          <a:solidFill>
            <a:srgbClr val="F1C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kstfelt 49"/>
          <p:cNvSpPr txBox="1"/>
          <p:nvPr/>
        </p:nvSpPr>
        <p:spPr>
          <a:xfrm>
            <a:off x="10582275" y="5555548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Video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194" name="Picture 2" descr="How to Storyboard an App or Website | by Jeremy Meyer | Me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/>
          <a:stretch/>
        </p:blipFill>
        <p:spPr bwMode="auto">
          <a:xfrm>
            <a:off x="1381869" y="1908753"/>
            <a:ext cx="6193042" cy="444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kstfelt 39"/>
          <p:cNvSpPr txBox="1"/>
          <p:nvPr/>
        </p:nvSpPr>
        <p:spPr>
          <a:xfrm>
            <a:off x="750498" y="439947"/>
            <a:ext cx="942004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Video</a:t>
            </a:r>
          </a:p>
          <a:p>
            <a:endParaRPr lang="da-DK" sz="2400" b="1" dirty="0"/>
          </a:p>
          <a:p>
            <a:r>
              <a:rPr lang="da-DK" sz="2400" dirty="0" smtClean="0"/>
              <a:t>Skal det se professionelt ud, så overlad det til professionelle</a:t>
            </a:r>
          </a:p>
          <a:p>
            <a:endParaRPr lang="da-DK" dirty="0" smtClean="0"/>
          </a:p>
        </p:txBody>
      </p:sp>
      <p:sp>
        <p:nvSpPr>
          <p:cNvPr id="2" name="Tekstfelt 1"/>
          <p:cNvSpPr txBox="1"/>
          <p:nvPr/>
        </p:nvSpPr>
        <p:spPr>
          <a:xfrm>
            <a:off x="8610600" y="1561691"/>
            <a:ext cx="3459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Storyboard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Optagelse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Klip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Lyd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10449464" y="4954196"/>
            <a:ext cx="1609725" cy="152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Tekstfelt 50"/>
          <p:cNvSpPr txBox="1"/>
          <p:nvPr/>
        </p:nvSpPr>
        <p:spPr>
          <a:xfrm>
            <a:off x="10449463" y="5503924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Content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0" name="Tekstfelt 39"/>
          <p:cNvSpPr txBox="1"/>
          <p:nvPr/>
        </p:nvSpPr>
        <p:spPr>
          <a:xfrm>
            <a:off x="750498" y="439947"/>
            <a:ext cx="94200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Content</a:t>
            </a:r>
          </a:p>
          <a:p>
            <a:endParaRPr lang="da-DK" sz="2400" b="1" dirty="0"/>
          </a:p>
          <a:p>
            <a:endParaRPr lang="da-DK" dirty="0" smtClean="0"/>
          </a:p>
        </p:txBody>
      </p:sp>
      <p:pic>
        <p:nvPicPr>
          <p:cNvPr id="10242" name="Picture 2" descr="Write to your computer Royalty Free Vector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2"/>
          <a:stretch/>
        </p:blipFill>
        <p:spPr bwMode="auto">
          <a:xfrm>
            <a:off x="5237027" y="962979"/>
            <a:ext cx="6214745" cy="54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750497" y="1310640"/>
            <a:ext cx="74029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Nyhedsmail</a:t>
            </a:r>
          </a:p>
          <a:p>
            <a:r>
              <a:rPr lang="da-DK" sz="2400" dirty="0" smtClean="0"/>
              <a:t>Website tekst</a:t>
            </a:r>
          </a:p>
          <a:p>
            <a:r>
              <a:rPr lang="da-DK" sz="2400" dirty="0" smtClean="0"/>
              <a:t>Blog</a:t>
            </a:r>
          </a:p>
          <a:p>
            <a:r>
              <a:rPr lang="da-DK" sz="2400" dirty="0" err="1" smtClean="0"/>
              <a:t>SoMe</a:t>
            </a:r>
            <a:endParaRPr lang="da-DK" sz="2400" dirty="0" smtClean="0"/>
          </a:p>
          <a:p>
            <a:r>
              <a:rPr lang="da-DK" sz="2400" dirty="0" err="1" smtClean="0"/>
              <a:t>Flyers</a:t>
            </a:r>
            <a:endParaRPr lang="da-DK" sz="2400" dirty="0" smtClean="0"/>
          </a:p>
          <a:p>
            <a:r>
              <a:rPr lang="da-DK" sz="2400" dirty="0" smtClean="0"/>
              <a:t>Infomapper</a:t>
            </a:r>
          </a:p>
          <a:p>
            <a:endParaRPr lang="da-DK" sz="2400" dirty="0" smtClean="0"/>
          </a:p>
          <a:p>
            <a:r>
              <a:rPr lang="da-DK" sz="2400" dirty="0" smtClean="0"/>
              <a:t>Korrekt dansk</a:t>
            </a:r>
          </a:p>
          <a:p>
            <a:r>
              <a:rPr lang="da-DK" sz="2400" dirty="0" smtClean="0"/>
              <a:t>Rigtig sprog</a:t>
            </a:r>
          </a:p>
          <a:p>
            <a:r>
              <a:rPr lang="da-DK" sz="2400" dirty="0" smtClean="0"/>
              <a:t>Fængende </a:t>
            </a:r>
          </a:p>
          <a:p>
            <a:r>
              <a:rPr lang="da-DK" sz="2400" dirty="0" smtClean="0"/>
              <a:t>Rigtig fakta</a:t>
            </a:r>
            <a:br>
              <a:rPr lang="da-DK" sz="2400" dirty="0" smtClean="0"/>
            </a:br>
            <a:r>
              <a:rPr lang="da-DK" sz="2400" dirty="0" smtClean="0"/>
              <a:t>Skriv ideen ned </a:t>
            </a:r>
          </a:p>
          <a:p>
            <a:r>
              <a:rPr lang="da-DK" sz="2400" dirty="0" smtClean="0"/>
              <a:t>Skriv når skrivelysten er der</a:t>
            </a:r>
          </a:p>
          <a:p>
            <a:endParaRPr lang="da-DK" sz="2400" dirty="0" smtClean="0"/>
          </a:p>
          <a:p>
            <a:r>
              <a:rPr lang="da-DK" sz="2400" dirty="0" smtClean="0"/>
              <a:t>Brug pålidelige kilder (stol aldrig på BT, EB, </a:t>
            </a:r>
            <a:r>
              <a:rPr lang="da-DK" sz="2400" dirty="0" err="1" smtClean="0"/>
              <a:t>Wikipidia</a:t>
            </a:r>
            <a:r>
              <a:rPr lang="da-DK" sz="2400" dirty="0" smtClean="0"/>
              <a:t>)</a:t>
            </a:r>
            <a:endParaRPr lang="da-DK" sz="2400" dirty="0"/>
          </a:p>
        </p:txBody>
      </p:sp>
      <p:sp>
        <p:nvSpPr>
          <p:cNvPr id="8" name="Tekstfelt 7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isk designer hjælper dig sådan til loyale kunder og vækst – Grapi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/>
          <a:stretch/>
        </p:blipFill>
        <p:spPr bwMode="auto">
          <a:xfrm>
            <a:off x="3820886" y="1"/>
            <a:ext cx="8371114" cy="68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/>
          <p:cNvSpPr/>
          <p:nvPr/>
        </p:nvSpPr>
        <p:spPr>
          <a:xfrm>
            <a:off x="10452088" y="4954196"/>
            <a:ext cx="1609725" cy="152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Tekstfelt 51"/>
          <p:cNvSpPr txBox="1"/>
          <p:nvPr/>
        </p:nvSpPr>
        <p:spPr>
          <a:xfrm>
            <a:off x="10449464" y="5558094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Grafik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0" name="Tekstfelt 39"/>
          <p:cNvSpPr txBox="1"/>
          <p:nvPr/>
        </p:nvSpPr>
        <p:spPr>
          <a:xfrm>
            <a:off x="750498" y="439947"/>
            <a:ext cx="94200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Grafisk arbejde</a:t>
            </a:r>
          </a:p>
          <a:p>
            <a:endParaRPr lang="da-DK" sz="2400" b="1" dirty="0"/>
          </a:p>
          <a:p>
            <a:endParaRPr lang="da-DK" dirty="0" smtClean="0"/>
          </a:p>
        </p:txBody>
      </p:sp>
      <p:sp>
        <p:nvSpPr>
          <p:cNvPr id="42" name="Tekstfelt 41"/>
          <p:cNvSpPr txBox="1"/>
          <p:nvPr/>
        </p:nvSpPr>
        <p:spPr>
          <a:xfrm>
            <a:off x="750497" y="1310640"/>
            <a:ext cx="7402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Foto redigering</a:t>
            </a:r>
          </a:p>
          <a:p>
            <a:r>
              <a:rPr lang="da-DK" sz="2400" dirty="0" err="1" smtClean="0"/>
              <a:t>Flyers</a:t>
            </a:r>
            <a:endParaRPr lang="da-DK" sz="2400" dirty="0" smtClean="0"/>
          </a:p>
          <a:p>
            <a:r>
              <a:rPr lang="da-DK" sz="2400" dirty="0" smtClean="0"/>
              <a:t>Billeder af produkter</a:t>
            </a:r>
          </a:p>
          <a:p>
            <a:r>
              <a:rPr lang="da-DK" sz="2400" dirty="0" smtClean="0"/>
              <a:t>Logoer</a:t>
            </a:r>
          </a:p>
          <a:p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Adobe Photoshop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Adobe </a:t>
            </a:r>
            <a:r>
              <a:rPr lang="da-DK" sz="2400" dirty="0" err="1" smtClean="0"/>
              <a:t>Indesign</a:t>
            </a: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Adobe Illustrator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6404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vis du godt kan lide at bruge tid på at tage billeder, så bør du få fat i  et godt kamera - Polaroid-kamera.d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/>
          <a:stretch/>
        </p:blipFill>
        <p:spPr bwMode="auto">
          <a:xfrm>
            <a:off x="4386942" y="0"/>
            <a:ext cx="7805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/>
          <p:cNvSpPr/>
          <p:nvPr/>
        </p:nvSpPr>
        <p:spPr>
          <a:xfrm>
            <a:off x="10449465" y="4954196"/>
            <a:ext cx="1609725" cy="1524000"/>
          </a:xfrm>
          <a:prstGeom prst="ellipse">
            <a:avLst/>
          </a:prstGeom>
          <a:solidFill>
            <a:srgbClr val="AE5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Tekstfelt 52"/>
          <p:cNvSpPr txBox="1"/>
          <p:nvPr/>
        </p:nvSpPr>
        <p:spPr>
          <a:xfrm>
            <a:off x="10449464" y="5485363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Photo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0" name="Tekstfelt 39"/>
          <p:cNvSpPr txBox="1"/>
          <p:nvPr/>
        </p:nvSpPr>
        <p:spPr>
          <a:xfrm>
            <a:off x="750498" y="439947"/>
            <a:ext cx="94200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Photos</a:t>
            </a:r>
          </a:p>
          <a:p>
            <a:endParaRPr lang="da-DK" sz="2400" b="1" dirty="0"/>
          </a:p>
          <a:p>
            <a:endParaRPr lang="da-DK" dirty="0" smtClean="0"/>
          </a:p>
        </p:txBody>
      </p:sp>
      <p:sp>
        <p:nvSpPr>
          <p:cNvPr id="42" name="Tekstfelt 41"/>
          <p:cNvSpPr txBox="1"/>
          <p:nvPr/>
        </p:nvSpPr>
        <p:spPr>
          <a:xfrm>
            <a:off x="750497" y="1310640"/>
            <a:ext cx="740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Produkter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Billeder til </a:t>
            </a:r>
            <a:r>
              <a:rPr lang="da-DK" sz="2400" dirty="0" err="1" smtClean="0"/>
              <a:t>SoMe</a:t>
            </a: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Mennesker og portrætter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6423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/>
          <p:nvPr/>
        </p:nvSpPr>
        <p:spPr>
          <a:xfrm>
            <a:off x="10459339" y="4954196"/>
            <a:ext cx="1609725" cy="15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Tekstfelt 53"/>
          <p:cNvSpPr txBox="1"/>
          <p:nvPr/>
        </p:nvSpPr>
        <p:spPr>
          <a:xfrm>
            <a:off x="10449464" y="5536305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Jura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074" name="Picture 2" descr="Få Erhvervsjura - for marketing og service af Sarah Hedelund som Hæftet bog  på dansk - 9788702394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20" y="653031"/>
            <a:ext cx="3866357" cy="54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kstfelt 39"/>
          <p:cNvSpPr txBox="1"/>
          <p:nvPr/>
        </p:nvSpPr>
        <p:spPr>
          <a:xfrm>
            <a:off x="750498" y="439947"/>
            <a:ext cx="94200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Jura</a:t>
            </a:r>
          </a:p>
          <a:p>
            <a:endParaRPr lang="da-DK" sz="2400" b="1" dirty="0"/>
          </a:p>
          <a:p>
            <a:endParaRPr lang="da-DK" dirty="0" smtClean="0"/>
          </a:p>
        </p:txBody>
      </p:sp>
      <p:sp>
        <p:nvSpPr>
          <p:cNvPr id="42" name="Tekstfelt 41"/>
          <p:cNvSpPr txBox="1"/>
          <p:nvPr/>
        </p:nvSpPr>
        <p:spPr>
          <a:xfrm>
            <a:off x="750497" y="1310640"/>
            <a:ext cx="740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Hvad må man.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GDPR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Billeder</a:t>
            </a:r>
            <a:endParaRPr lang="da-DK" sz="2400" dirty="0"/>
          </a:p>
        </p:txBody>
      </p:sp>
      <p:sp>
        <p:nvSpPr>
          <p:cNvPr id="8" name="Tekstfelt 7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/>
          <p:cNvSpPr/>
          <p:nvPr/>
        </p:nvSpPr>
        <p:spPr>
          <a:xfrm>
            <a:off x="10503925" y="4954196"/>
            <a:ext cx="1609725" cy="152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Tekstfelt 54"/>
          <p:cNvSpPr txBox="1"/>
          <p:nvPr/>
        </p:nvSpPr>
        <p:spPr>
          <a:xfrm>
            <a:off x="10449464" y="5343251"/>
            <a:ext cx="1609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Projekt ledelse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0" name="Tekstfelt 39"/>
          <p:cNvSpPr txBox="1"/>
          <p:nvPr/>
        </p:nvSpPr>
        <p:spPr>
          <a:xfrm>
            <a:off x="750498" y="439947"/>
            <a:ext cx="94200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Projektledelse</a:t>
            </a:r>
          </a:p>
          <a:p>
            <a:endParaRPr lang="da-DK" sz="2400" b="1" dirty="0"/>
          </a:p>
          <a:p>
            <a:endParaRPr lang="da-DK" dirty="0" smtClean="0"/>
          </a:p>
        </p:txBody>
      </p:sp>
      <p:sp>
        <p:nvSpPr>
          <p:cNvPr id="42" name="Tekstfelt 41"/>
          <p:cNvSpPr txBox="1"/>
          <p:nvPr/>
        </p:nvSpPr>
        <p:spPr>
          <a:xfrm>
            <a:off x="750497" y="1310640"/>
            <a:ext cx="7402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Brainstorme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Gennemføre strategier </a:t>
            </a: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Lede kollegaer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Prioritere projekter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Koordinere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Økonomi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Processer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Produkter</a:t>
            </a:r>
            <a:endParaRPr lang="da-DK" sz="2400" dirty="0"/>
          </a:p>
        </p:txBody>
      </p:sp>
      <p:pic>
        <p:nvPicPr>
          <p:cNvPr id="4098" name="Picture 2" descr="Om projektledelse – MCA Consul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41" y="1310639"/>
            <a:ext cx="6005084" cy="40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000664" y="948906"/>
            <a:ext cx="100670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dirty="0" smtClean="0"/>
              <a:t>Navn: Heidi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Alder: 44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Uddannelser: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Salgsassistent i butik, Professionsbachelor digital konceptudvikling, markedsføringsøkonom, digital marketing, kommunikation i praksis, grafisk design. 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da-DK" sz="2400" dirty="0" smtClean="0"/>
              <a:t>Arbejdet med marketing siden 2015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Uddannet indenfor marketing i 2015/2018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0449464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anskerne skjuler kæmpe tabu om deres økonomi | BT Debat - www.bt.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685"/>
            <a:ext cx="12182475" cy="57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/>
          <p:cNvSpPr/>
          <p:nvPr/>
        </p:nvSpPr>
        <p:spPr>
          <a:xfrm>
            <a:off x="10449464" y="4954196"/>
            <a:ext cx="1609725" cy="152400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6" name="Tekstfelt 55"/>
          <p:cNvSpPr txBox="1"/>
          <p:nvPr/>
        </p:nvSpPr>
        <p:spPr>
          <a:xfrm>
            <a:off x="10449464" y="5493802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Økonomi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0" name="Tekstfelt 39"/>
          <p:cNvSpPr txBox="1"/>
          <p:nvPr/>
        </p:nvSpPr>
        <p:spPr>
          <a:xfrm>
            <a:off x="750498" y="439947"/>
            <a:ext cx="94200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Økonomi</a:t>
            </a:r>
          </a:p>
          <a:p>
            <a:endParaRPr lang="da-DK" sz="2400" b="1" dirty="0"/>
          </a:p>
          <a:p>
            <a:endParaRPr lang="da-DK" dirty="0" smtClean="0"/>
          </a:p>
        </p:txBody>
      </p:sp>
      <p:sp>
        <p:nvSpPr>
          <p:cNvPr id="42" name="Tekstfelt 41"/>
          <p:cNvSpPr txBox="1"/>
          <p:nvPr/>
        </p:nvSpPr>
        <p:spPr>
          <a:xfrm>
            <a:off x="750497" y="1310640"/>
            <a:ext cx="7402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Kampagner / ROI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err="1" smtClean="0"/>
              <a:t>Merchandice</a:t>
            </a: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Messer</a:t>
            </a:r>
          </a:p>
          <a:p>
            <a:endParaRPr lang="da-DK" sz="2400" dirty="0"/>
          </a:p>
        </p:txBody>
      </p:sp>
      <p:sp>
        <p:nvSpPr>
          <p:cNvPr id="8" name="Tekstfelt 7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10899476" y="5506467"/>
            <a:ext cx="786153" cy="7246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5" name="Tekstfelt 64"/>
          <p:cNvSpPr txBox="1"/>
          <p:nvPr/>
        </p:nvSpPr>
        <p:spPr>
          <a:xfrm>
            <a:off x="10908827" y="5634754"/>
            <a:ext cx="77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/>
              <a:t>mm.</a:t>
            </a:r>
            <a:endParaRPr lang="da-DK" sz="2400" b="1" dirty="0"/>
          </a:p>
        </p:txBody>
      </p:sp>
      <p:sp>
        <p:nvSpPr>
          <p:cNvPr id="40" name="Tekstfelt 39"/>
          <p:cNvSpPr txBox="1"/>
          <p:nvPr/>
        </p:nvSpPr>
        <p:spPr>
          <a:xfrm>
            <a:off x="750498" y="439947"/>
            <a:ext cx="94200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Og meget </a:t>
            </a:r>
            <a:r>
              <a:rPr lang="da-DK" sz="3500" b="1" dirty="0" err="1" smtClean="0"/>
              <a:t>meget</a:t>
            </a:r>
            <a:r>
              <a:rPr lang="da-DK" sz="3500" b="1" dirty="0" smtClean="0"/>
              <a:t> mere….</a:t>
            </a:r>
          </a:p>
          <a:p>
            <a:endParaRPr lang="da-DK" sz="2400" b="1" dirty="0"/>
          </a:p>
          <a:p>
            <a:endParaRPr lang="da-DK" dirty="0" smtClean="0"/>
          </a:p>
        </p:txBody>
      </p:sp>
      <p:sp>
        <p:nvSpPr>
          <p:cNvPr id="42" name="Tekstfelt 41"/>
          <p:cNvSpPr txBox="1"/>
          <p:nvPr/>
        </p:nvSpPr>
        <p:spPr>
          <a:xfrm>
            <a:off x="750497" y="1310640"/>
            <a:ext cx="7402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Analyser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Brugertest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Konceptudvikling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Messeplanlægning + opsætning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Middage og dialog med kunder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Events</a:t>
            </a:r>
          </a:p>
          <a:p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endParaRPr lang="da-DK" sz="2400" dirty="0"/>
          </a:p>
        </p:txBody>
      </p:sp>
      <p:sp>
        <p:nvSpPr>
          <p:cNvPr id="7" name="Tekstfelt 6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750498" y="439947"/>
            <a:ext cx="991750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AI kan erstatte marketingafdelingen: NEJ!</a:t>
            </a:r>
          </a:p>
          <a:p>
            <a:endParaRPr lang="da-DK" sz="2400" b="1" dirty="0"/>
          </a:p>
          <a:p>
            <a:endParaRPr lang="da-DK" dirty="0" smtClean="0"/>
          </a:p>
        </p:txBody>
      </p:sp>
      <p:sp>
        <p:nvSpPr>
          <p:cNvPr id="4" name="Tekstfelt 3"/>
          <p:cNvSpPr txBox="1"/>
          <p:nvPr/>
        </p:nvSpPr>
        <p:spPr>
          <a:xfrm>
            <a:off x="750498" y="2011680"/>
            <a:ext cx="114415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Kreativ og innovative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Forståelse af psykologi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Skabe relation og netværk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Etiske beslutningstagende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Kontekstforståelse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Problemløse</a:t>
            </a:r>
          </a:p>
          <a:p>
            <a:endParaRPr lang="da-DK" sz="2400" dirty="0" smtClean="0"/>
          </a:p>
          <a:p>
            <a:endParaRPr lang="da-DK" sz="2400" dirty="0"/>
          </a:p>
          <a:p>
            <a:r>
              <a:rPr lang="da-DK" sz="2400" dirty="0" smtClean="0"/>
              <a:t>Kombinere man mennesker </a:t>
            </a:r>
            <a:r>
              <a:rPr lang="da-DK" sz="2400" dirty="0"/>
              <a:t>og </a:t>
            </a:r>
            <a:r>
              <a:rPr lang="da-DK" sz="2400" dirty="0" smtClean="0"/>
              <a:t>AI får man </a:t>
            </a:r>
            <a:r>
              <a:rPr lang="da-DK" sz="2400" dirty="0"/>
              <a:t>den mest effektive marketingindsats</a:t>
            </a:r>
            <a:r>
              <a:rPr lang="da-DK" sz="2400" dirty="0" smtClean="0"/>
              <a:t>.</a:t>
            </a:r>
          </a:p>
          <a:p>
            <a:endParaRPr lang="da-DK" sz="2400" dirty="0" smtClean="0"/>
          </a:p>
          <a:p>
            <a:r>
              <a:rPr lang="da-DK" sz="2400" dirty="0" smtClean="0"/>
              <a:t>Menneskelig </a:t>
            </a:r>
            <a:r>
              <a:rPr lang="da-DK" sz="2400" dirty="0"/>
              <a:t>intuition, kreativitet og etisk overvejelse kombineret med </a:t>
            </a:r>
            <a:r>
              <a:rPr lang="da-DK" sz="2400" dirty="0" err="1"/>
              <a:t>AI's</a:t>
            </a:r>
            <a:r>
              <a:rPr lang="da-DK" sz="2400" dirty="0"/>
              <a:t> analyse- og automatiseringsfærdigheder kan skabe en kraftfuld marketingstrategi</a:t>
            </a: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endParaRPr lang="da-DK" sz="2400" dirty="0"/>
          </a:p>
        </p:txBody>
      </p:sp>
      <p:sp>
        <p:nvSpPr>
          <p:cNvPr id="5" name="Tekstfelt 4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750498" y="439947"/>
            <a:ext cx="94200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Spørgsmål</a:t>
            </a:r>
          </a:p>
          <a:p>
            <a:endParaRPr lang="da-DK" sz="2400" b="1" dirty="0"/>
          </a:p>
          <a:p>
            <a:endParaRPr lang="da-DK" dirty="0" smtClean="0"/>
          </a:p>
        </p:txBody>
      </p:sp>
      <p:pic>
        <p:nvPicPr>
          <p:cNvPr id="6146" name="Picture 2" descr="Ofte stillede spørgsmål om Slotsø Badet: Få svar h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43" y="1078583"/>
            <a:ext cx="81915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1219200" y="1400175"/>
            <a:ext cx="96107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500" b="1" dirty="0" smtClean="0"/>
              <a:t>TAK</a:t>
            </a:r>
            <a:endParaRPr lang="da-DK" sz="5500" b="1" dirty="0"/>
          </a:p>
        </p:txBody>
      </p:sp>
      <p:sp>
        <p:nvSpPr>
          <p:cNvPr id="3" name="Tekstfelt 2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750498" y="439947"/>
            <a:ext cx="11441502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Hvad er marketing???</a:t>
            </a:r>
          </a:p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smtClean="0"/>
              <a:t>Kommunikere</a:t>
            </a:r>
            <a:r>
              <a:rPr lang="da-DK" sz="2400" b="1" dirty="0"/>
              <a:t>:</a:t>
            </a:r>
            <a:r>
              <a:rPr lang="da-DK" sz="2400" b="1" dirty="0" smtClean="0"/>
              <a:t> </a:t>
            </a:r>
            <a:r>
              <a:rPr lang="da-DK" sz="2400" dirty="0"/>
              <a:t>G</a:t>
            </a:r>
            <a:r>
              <a:rPr lang="da-DK" sz="2400" dirty="0" smtClean="0"/>
              <a:t>ive værdi, tiltrække og fastholde kunder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smtClean="0"/>
              <a:t>Marketingstrategi:</a:t>
            </a:r>
            <a:r>
              <a:rPr lang="da-DK" sz="2400" dirty="0" smtClean="0"/>
              <a:t> Planlægge mål vha. analyser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smtClean="0"/>
              <a:t>Markedsanalyser: </a:t>
            </a:r>
            <a:r>
              <a:rPr lang="da-DK" sz="2400" dirty="0" smtClean="0"/>
              <a:t>Indsamle data vha. spørgeskemaer, interview, dataanalyse.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smtClean="0"/>
              <a:t>Produktudvikling og positionering:</a:t>
            </a:r>
            <a:r>
              <a:rPr lang="da-DK" sz="2400" dirty="0" smtClean="0"/>
              <a:t> Skabe et behov tilpasset kunden og brande det. Vha. Produktlivscyklus, differentiering og USP.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smtClean="0"/>
              <a:t>Reklame og promotion:</a:t>
            </a:r>
            <a:r>
              <a:rPr lang="da-DK" sz="2400" dirty="0" smtClean="0"/>
              <a:t> Påvirke målgruppen for at fremme produktet, vha. </a:t>
            </a:r>
            <a:r>
              <a:rPr lang="da-DK" sz="2400" dirty="0" err="1" smtClean="0"/>
              <a:t>SoMe</a:t>
            </a:r>
            <a:r>
              <a:rPr lang="da-DK" sz="2400" dirty="0" smtClean="0"/>
              <a:t>, Tv, print, online annoncering mm.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smtClean="0"/>
              <a:t>Salgsfremmende aktiviteter:</a:t>
            </a:r>
            <a:r>
              <a:rPr lang="da-DK" sz="2400" dirty="0" smtClean="0"/>
              <a:t> Sørge for at fremme salget vha. rabatter, kampagner, loyalitetsprogrammer.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smtClean="0"/>
              <a:t>Online markedsføring:</a:t>
            </a:r>
            <a:r>
              <a:rPr lang="da-DK" sz="2400" dirty="0" smtClean="0"/>
              <a:t> Udnytte platforme til at ramme målgruppen, vha. SEO, content marketing, </a:t>
            </a:r>
            <a:r>
              <a:rPr lang="da-DK" sz="2400" dirty="0" err="1" smtClean="0"/>
              <a:t>SoMe</a:t>
            </a: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smtClean="0"/>
              <a:t>Markedsføringsmålinger og </a:t>
            </a:r>
            <a:r>
              <a:rPr lang="da-DK" sz="2400" b="1" dirty="0" err="1" smtClean="0"/>
              <a:t>analytics</a:t>
            </a:r>
            <a:r>
              <a:rPr lang="da-DK" sz="2400" b="1" dirty="0" smtClean="0"/>
              <a:t>:</a:t>
            </a:r>
            <a:r>
              <a:rPr lang="da-DK" sz="2400" dirty="0" smtClean="0"/>
              <a:t> Evaluering </a:t>
            </a:r>
            <a:r>
              <a:rPr lang="da-DK" sz="2400" dirty="0"/>
              <a:t>og justering af </a:t>
            </a:r>
            <a:r>
              <a:rPr lang="da-DK" sz="2400" dirty="0" smtClean="0"/>
              <a:t>strategier, vha. salgstal, konverteringer, KPI.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r>
              <a:rPr lang="da-DK" sz="2400" b="1" dirty="0" smtClean="0"/>
              <a:t>Marketing er en integreret del af virksomheden, og kræver konstant tilpasning.</a:t>
            </a:r>
            <a:endParaRPr lang="da-DK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val="2713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552378" y="1902987"/>
            <a:ext cx="114415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800" b="1" dirty="0" smtClean="0"/>
              <a:t>Hvad er marketing i praksis??</a:t>
            </a:r>
          </a:p>
          <a:p>
            <a:pPr algn="ctr"/>
            <a:endParaRPr lang="da-DK" sz="8800" dirty="0" smtClean="0"/>
          </a:p>
          <a:p>
            <a:pPr algn="ctr"/>
            <a:endParaRPr lang="da-DK" sz="8800" dirty="0" smtClean="0"/>
          </a:p>
        </p:txBody>
      </p:sp>
      <p:sp>
        <p:nvSpPr>
          <p:cNvPr id="3" name="Tekstfelt 2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451685" y="825166"/>
            <a:ext cx="2158666" cy="208948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500" b="1" dirty="0"/>
          </a:p>
        </p:txBody>
      </p:sp>
      <p:cxnSp>
        <p:nvCxnSpPr>
          <p:cNvPr id="8" name="Lige forbindelse 7"/>
          <p:cNvCxnSpPr/>
          <p:nvPr/>
        </p:nvCxnSpPr>
        <p:spPr>
          <a:xfrm flipV="1">
            <a:off x="6532240" y="1708484"/>
            <a:ext cx="713949" cy="4812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7246189" y="825166"/>
            <a:ext cx="1609725" cy="152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7887134" y="2349166"/>
            <a:ext cx="1609725" cy="1524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732407" y="3877105"/>
            <a:ext cx="1609725" cy="15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7082271" y="4204579"/>
            <a:ext cx="1609725" cy="1524000"/>
          </a:xfrm>
          <a:prstGeom prst="ellipse">
            <a:avLst/>
          </a:prstGeom>
          <a:solidFill>
            <a:srgbClr val="F1C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/>
          <p:cNvSpPr/>
          <p:nvPr/>
        </p:nvSpPr>
        <p:spPr>
          <a:xfrm>
            <a:off x="5531018" y="3489703"/>
            <a:ext cx="1609725" cy="152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/>
          <p:cNvSpPr/>
          <p:nvPr/>
        </p:nvSpPr>
        <p:spPr>
          <a:xfrm>
            <a:off x="4150780" y="4518861"/>
            <a:ext cx="1609725" cy="152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/>
          <p:cNvSpPr/>
          <p:nvPr/>
        </p:nvSpPr>
        <p:spPr>
          <a:xfrm>
            <a:off x="3174902" y="3242282"/>
            <a:ext cx="1609725" cy="1524000"/>
          </a:xfrm>
          <a:prstGeom prst="ellipse">
            <a:avLst/>
          </a:prstGeom>
          <a:solidFill>
            <a:srgbClr val="AE5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/>
          <p:cNvSpPr/>
          <p:nvPr/>
        </p:nvSpPr>
        <p:spPr>
          <a:xfrm>
            <a:off x="1137521" y="3756861"/>
            <a:ext cx="1609725" cy="15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1191981" y="2026409"/>
            <a:ext cx="1609725" cy="152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1827819" y="502409"/>
            <a:ext cx="1609725" cy="152400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5" name="Lige forbindelse 24"/>
          <p:cNvCxnSpPr/>
          <p:nvPr/>
        </p:nvCxnSpPr>
        <p:spPr>
          <a:xfrm>
            <a:off x="6532240" y="2256472"/>
            <a:ext cx="1518811" cy="61429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>
            <a:stCxn id="5" idx="5"/>
          </p:cNvCxnSpPr>
          <p:nvPr/>
        </p:nvCxnSpPr>
        <p:spPr>
          <a:xfrm>
            <a:off x="6294222" y="2608652"/>
            <a:ext cx="2561692" cy="167937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/>
          <p:cNvCxnSpPr/>
          <p:nvPr/>
        </p:nvCxnSpPr>
        <p:spPr>
          <a:xfrm>
            <a:off x="6163047" y="2680579"/>
            <a:ext cx="1471809" cy="1567228"/>
          </a:xfrm>
          <a:prstGeom prst="line">
            <a:avLst/>
          </a:prstGeom>
          <a:ln w="57150">
            <a:solidFill>
              <a:srgbClr val="F1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/>
        </p:nvCxnSpPr>
        <p:spPr>
          <a:xfrm>
            <a:off x="5827689" y="2838962"/>
            <a:ext cx="278704" cy="7394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/>
          <p:cNvCxnSpPr/>
          <p:nvPr/>
        </p:nvCxnSpPr>
        <p:spPr>
          <a:xfrm flipH="1">
            <a:off x="5029200" y="2873270"/>
            <a:ext cx="304376" cy="180224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/>
          <p:cNvCxnSpPr/>
          <p:nvPr/>
        </p:nvCxnSpPr>
        <p:spPr>
          <a:xfrm flipH="1">
            <a:off x="4304581" y="2608652"/>
            <a:ext cx="508969" cy="751559"/>
          </a:xfrm>
          <a:prstGeom prst="line">
            <a:avLst/>
          </a:prstGeom>
          <a:ln w="57150">
            <a:solidFill>
              <a:srgbClr val="AE57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38"/>
          <p:cNvCxnSpPr>
            <a:endCxn id="20" idx="7"/>
          </p:cNvCxnSpPr>
          <p:nvPr/>
        </p:nvCxnSpPr>
        <p:spPr>
          <a:xfrm flipH="1">
            <a:off x="2511507" y="2419236"/>
            <a:ext cx="2112626" cy="156081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/>
          <p:cNvCxnSpPr/>
          <p:nvPr/>
        </p:nvCxnSpPr>
        <p:spPr>
          <a:xfrm flipH="1">
            <a:off x="2737371" y="2152364"/>
            <a:ext cx="1791894" cy="52821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forbindelse 42"/>
          <p:cNvCxnSpPr/>
          <p:nvPr/>
        </p:nvCxnSpPr>
        <p:spPr>
          <a:xfrm flipH="1" flipV="1">
            <a:off x="3437544" y="1386481"/>
            <a:ext cx="1078776" cy="145971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felt 45"/>
          <p:cNvSpPr txBox="1"/>
          <p:nvPr/>
        </p:nvSpPr>
        <p:spPr>
          <a:xfrm>
            <a:off x="4503127" y="1530797"/>
            <a:ext cx="20805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400" b="1" dirty="0" smtClean="0">
                <a:solidFill>
                  <a:schemeClr val="bg1"/>
                </a:solidFill>
              </a:rPr>
              <a:t>Marketing</a:t>
            </a:r>
            <a:endParaRPr lang="da-DK" sz="3400" b="1" dirty="0">
              <a:solidFill>
                <a:schemeClr val="bg1"/>
              </a:solidFill>
            </a:endParaRPr>
          </a:p>
        </p:txBody>
      </p:sp>
      <p:sp>
        <p:nvSpPr>
          <p:cNvPr id="47" name="Tekstfelt 46"/>
          <p:cNvSpPr txBox="1"/>
          <p:nvPr/>
        </p:nvSpPr>
        <p:spPr>
          <a:xfrm>
            <a:off x="7246189" y="1412135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SEO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48" name="Tekstfelt 47"/>
          <p:cNvSpPr txBox="1"/>
          <p:nvPr/>
        </p:nvSpPr>
        <p:spPr>
          <a:xfrm>
            <a:off x="7900962" y="2898546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chemeClr val="bg1"/>
                </a:solidFill>
              </a:rPr>
              <a:t>SoMe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49" name="Tekstfelt 48"/>
          <p:cNvSpPr txBox="1"/>
          <p:nvPr/>
        </p:nvSpPr>
        <p:spPr>
          <a:xfrm>
            <a:off x="8705824" y="4426943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CMS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0" name="Tekstfelt 49"/>
          <p:cNvSpPr txBox="1"/>
          <p:nvPr/>
        </p:nvSpPr>
        <p:spPr>
          <a:xfrm>
            <a:off x="7093475" y="4800635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Video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1" name="Tekstfelt 50"/>
          <p:cNvSpPr txBox="1"/>
          <p:nvPr/>
        </p:nvSpPr>
        <p:spPr>
          <a:xfrm>
            <a:off x="5531017" y="4039431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Content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2" name="Tekstfelt 51"/>
          <p:cNvSpPr txBox="1"/>
          <p:nvPr/>
        </p:nvSpPr>
        <p:spPr>
          <a:xfrm>
            <a:off x="4148156" y="5122759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Grafik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3" name="Tekstfelt 52"/>
          <p:cNvSpPr txBox="1"/>
          <p:nvPr/>
        </p:nvSpPr>
        <p:spPr>
          <a:xfrm>
            <a:off x="3174901" y="3773449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Photo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4" name="Tekstfelt 53"/>
          <p:cNvSpPr txBox="1"/>
          <p:nvPr/>
        </p:nvSpPr>
        <p:spPr>
          <a:xfrm>
            <a:off x="1127646" y="4338970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Jura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5" name="Tekstfelt 54"/>
          <p:cNvSpPr txBox="1"/>
          <p:nvPr/>
        </p:nvSpPr>
        <p:spPr>
          <a:xfrm>
            <a:off x="1137520" y="2415464"/>
            <a:ext cx="1609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Projekt ledelse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6" name="Tekstfelt 55"/>
          <p:cNvSpPr txBox="1"/>
          <p:nvPr/>
        </p:nvSpPr>
        <p:spPr>
          <a:xfrm>
            <a:off x="1827819" y="1042015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Økonomi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4148156" y="172467"/>
            <a:ext cx="786153" cy="7246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3" name="Lige forbindelse 62"/>
          <p:cNvCxnSpPr/>
          <p:nvPr/>
        </p:nvCxnSpPr>
        <p:spPr>
          <a:xfrm flipH="1" flipV="1">
            <a:off x="4748913" y="825167"/>
            <a:ext cx="185396" cy="19302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felt 64"/>
          <p:cNvSpPr txBox="1"/>
          <p:nvPr/>
        </p:nvSpPr>
        <p:spPr>
          <a:xfrm>
            <a:off x="4157507" y="300754"/>
            <a:ext cx="77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/>
              <a:t>mm.</a:t>
            </a:r>
            <a:endParaRPr lang="da-DK" sz="2400" b="1" dirty="0"/>
          </a:p>
        </p:txBody>
      </p:sp>
      <p:sp>
        <p:nvSpPr>
          <p:cNvPr id="58" name="Tekstfelt 57"/>
          <p:cNvSpPr txBox="1"/>
          <p:nvPr/>
        </p:nvSpPr>
        <p:spPr>
          <a:xfrm>
            <a:off x="10449464" y="649724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451685" y="825166"/>
            <a:ext cx="2158666" cy="208948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500" b="1" dirty="0"/>
          </a:p>
        </p:txBody>
      </p:sp>
      <p:cxnSp>
        <p:nvCxnSpPr>
          <p:cNvPr id="8" name="Lige forbindelse 7"/>
          <p:cNvCxnSpPr/>
          <p:nvPr/>
        </p:nvCxnSpPr>
        <p:spPr>
          <a:xfrm flipV="1">
            <a:off x="6532240" y="1708484"/>
            <a:ext cx="713949" cy="4812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7246189" y="825166"/>
            <a:ext cx="1609725" cy="152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7887134" y="2349166"/>
            <a:ext cx="1609725" cy="1524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732407" y="3877105"/>
            <a:ext cx="1609725" cy="15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7082271" y="4204579"/>
            <a:ext cx="1609725" cy="1524000"/>
          </a:xfrm>
          <a:prstGeom prst="ellipse">
            <a:avLst/>
          </a:prstGeom>
          <a:solidFill>
            <a:srgbClr val="F1C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/>
          <p:cNvSpPr/>
          <p:nvPr/>
        </p:nvSpPr>
        <p:spPr>
          <a:xfrm>
            <a:off x="5531018" y="3489703"/>
            <a:ext cx="1609725" cy="152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/>
          <p:cNvSpPr/>
          <p:nvPr/>
        </p:nvSpPr>
        <p:spPr>
          <a:xfrm>
            <a:off x="4150780" y="4518861"/>
            <a:ext cx="1609725" cy="152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/>
          <p:cNvSpPr/>
          <p:nvPr/>
        </p:nvSpPr>
        <p:spPr>
          <a:xfrm>
            <a:off x="3174902" y="3242282"/>
            <a:ext cx="1609725" cy="1524000"/>
          </a:xfrm>
          <a:prstGeom prst="ellipse">
            <a:avLst/>
          </a:prstGeom>
          <a:solidFill>
            <a:srgbClr val="AE5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/>
          <p:cNvSpPr/>
          <p:nvPr/>
        </p:nvSpPr>
        <p:spPr>
          <a:xfrm>
            <a:off x="1137521" y="3756861"/>
            <a:ext cx="1609725" cy="15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1191981" y="2026409"/>
            <a:ext cx="1609725" cy="152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1827819" y="502409"/>
            <a:ext cx="1609725" cy="152400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5" name="Lige forbindelse 24"/>
          <p:cNvCxnSpPr/>
          <p:nvPr/>
        </p:nvCxnSpPr>
        <p:spPr>
          <a:xfrm>
            <a:off x="6532240" y="2256472"/>
            <a:ext cx="1518811" cy="61429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>
            <a:stCxn id="5" idx="5"/>
          </p:cNvCxnSpPr>
          <p:nvPr/>
        </p:nvCxnSpPr>
        <p:spPr>
          <a:xfrm>
            <a:off x="6294222" y="2608652"/>
            <a:ext cx="2561692" cy="167937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/>
          <p:cNvCxnSpPr/>
          <p:nvPr/>
        </p:nvCxnSpPr>
        <p:spPr>
          <a:xfrm>
            <a:off x="6163047" y="2680579"/>
            <a:ext cx="1471809" cy="1567228"/>
          </a:xfrm>
          <a:prstGeom prst="line">
            <a:avLst/>
          </a:prstGeom>
          <a:ln w="57150">
            <a:solidFill>
              <a:srgbClr val="F1C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/>
        </p:nvCxnSpPr>
        <p:spPr>
          <a:xfrm>
            <a:off x="5827689" y="2838962"/>
            <a:ext cx="278704" cy="7394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/>
          <p:cNvCxnSpPr/>
          <p:nvPr/>
        </p:nvCxnSpPr>
        <p:spPr>
          <a:xfrm flipH="1">
            <a:off x="5029200" y="2873270"/>
            <a:ext cx="304376" cy="180224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/>
          <p:cNvCxnSpPr/>
          <p:nvPr/>
        </p:nvCxnSpPr>
        <p:spPr>
          <a:xfrm flipH="1">
            <a:off x="4304581" y="2608652"/>
            <a:ext cx="508969" cy="751559"/>
          </a:xfrm>
          <a:prstGeom prst="line">
            <a:avLst/>
          </a:prstGeom>
          <a:ln w="57150">
            <a:solidFill>
              <a:srgbClr val="AE57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38"/>
          <p:cNvCxnSpPr>
            <a:endCxn id="20" idx="7"/>
          </p:cNvCxnSpPr>
          <p:nvPr/>
        </p:nvCxnSpPr>
        <p:spPr>
          <a:xfrm flipH="1">
            <a:off x="2511507" y="2419236"/>
            <a:ext cx="2112626" cy="156081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/>
          <p:cNvCxnSpPr/>
          <p:nvPr/>
        </p:nvCxnSpPr>
        <p:spPr>
          <a:xfrm flipH="1">
            <a:off x="2737371" y="2152364"/>
            <a:ext cx="1791894" cy="52821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forbindelse 42"/>
          <p:cNvCxnSpPr/>
          <p:nvPr/>
        </p:nvCxnSpPr>
        <p:spPr>
          <a:xfrm flipH="1" flipV="1">
            <a:off x="3437544" y="1386481"/>
            <a:ext cx="1078776" cy="145971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felt 45"/>
          <p:cNvSpPr txBox="1"/>
          <p:nvPr/>
        </p:nvSpPr>
        <p:spPr>
          <a:xfrm>
            <a:off x="4503127" y="1530797"/>
            <a:ext cx="20805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400" b="1" dirty="0" smtClean="0">
                <a:solidFill>
                  <a:schemeClr val="bg1"/>
                </a:solidFill>
              </a:rPr>
              <a:t>Marketing</a:t>
            </a:r>
            <a:endParaRPr lang="da-DK" sz="3400" b="1" dirty="0">
              <a:solidFill>
                <a:schemeClr val="bg1"/>
              </a:solidFill>
            </a:endParaRPr>
          </a:p>
        </p:txBody>
      </p:sp>
      <p:sp>
        <p:nvSpPr>
          <p:cNvPr id="47" name="Tekstfelt 46"/>
          <p:cNvSpPr txBox="1"/>
          <p:nvPr/>
        </p:nvSpPr>
        <p:spPr>
          <a:xfrm>
            <a:off x="7246189" y="1412135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SEO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48" name="Tekstfelt 47"/>
          <p:cNvSpPr txBox="1"/>
          <p:nvPr/>
        </p:nvSpPr>
        <p:spPr>
          <a:xfrm>
            <a:off x="7900962" y="2898546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chemeClr val="bg1"/>
                </a:solidFill>
              </a:rPr>
              <a:t>SoMe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49" name="Tekstfelt 48"/>
          <p:cNvSpPr txBox="1"/>
          <p:nvPr/>
        </p:nvSpPr>
        <p:spPr>
          <a:xfrm>
            <a:off x="8705824" y="4426943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CMS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0" name="Tekstfelt 49"/>
          <p:cNvSpPr txBox="1"/>
          <p:nvPr/>
        </p:nvSpPr>
        <p:spPr>
          <a:xfrm>
            <a:off x="7093475" y="4800635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Video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1" name="Tekstfelt 50"/>
          <p:cNvSpPr txBox="1"/>
          <p:nvPr/>
        </p:nvSpPr>
        <p:spPr>
          <a:xfrm>
            <a:off x="5531017" y="4039431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Content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2" name="Tekstfelt 51"/>
          <p:cNvSpPr txBox="1"/>
          <p:nvPr/>
        </p:nvSpPr>
        <p:spPr>
          <a:xfrm>
            <a:off x="4148156" y="5122759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Grafik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3" name="Tekstfelt 52"/>
          <p:cNvSpPr txBox="1"/>
          <p:nvPr/>
        </p:nvSpPr>
        <p:spPr>
          <a:xfrm>
            <a:off x="3174901" y="3773449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Photo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4" name="Tekstfelt 53"/>
          <p:cNvSpPr txBox="1"/>
          <p:nvPr/>
        </p:nvSpPr>
        <p:spPr>
          <a:xfrm>
            <a:off x="1127646" y="4338970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Jura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5" name="Tekstfelt 54"/>
          <p:cNvSpPr txBox="1"/>
          <p:nvPr/>
        </p:nvSpPr>
        <p:spPr>
          <a:xfrm>
            <a:off x="1137520" y="2415464"/>
            <a:ext cx="1609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Projekt ledelse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6" name="Tekstfelt 55"/>
          <p:cNvSpPr txBox="1"/>
          <p:nvPr/>
        </p:nvSpPr>
        <p:spPr>
          <a:xfrm>
            <a:off x="1827819" y="1042015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Økonomi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4148156" y="172467"/>
            <a:ext cx="786153" cy="7246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3" name="Lige forbindelse 62"/>
          <p:cNvCxnSpPr/>
          <p:nvPr/>
        </p:nvCxnSpPr>
        <p:spPr>
          <a:xfrm flipH="1" flipV="1">
            <a:off x="4748913" y="825167"/>
            <a:ext cx="185396" cy="19302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felt 64"/>
          <p:cNvSpPr txBox="1"/>
          <p:nvPr/>
        </p:nvSpPr>
        <p:spPr>
          <a:xfrm>
            <a:off x="4157507" y="300754"/>
            <a:ext cx="77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/>
              <a:t>mm.</a:t>
            </a:r>
            <a:endParaRPr lang="da-DK" sz="2400" b="1" dirty="0"/>
          </a:p>
        </p:txBody>
      </p:sp>
      <p:sp>
        <p:nvSpPr>
          <p:cNvPr id="64" name="Ellipse 63"/>
          <p:cNvSpPr/>
          <p:nvPr/>
        </p:nvSpPr>
        <p:spPr>
          <a:xfrm>
            <a:off x="2149950" y="-29841"/>
            <a:ext cx="6508037" cy="650803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Kombinationstegning 65"/>
          <p:cNvSpPr/>
          <p:nvPr/>
        </p:nvSpPr>
        <p:spPr>
          <a:xfrm>
            <a:off x="2603426" y="1514349"/>
            <a:ext cx="5693434" cy="288932"/>
          </a:xfrm>
          <a:custGeom>
            <a:avLst/>
            <a:gdLst>
              <a:gd name="connsiteX0" fmla="*/ 0 w 5693434"/>
              <a:gd name="connsiteY0" fmla="*/ 43132 h 288932"/>
              <a:gd name="connsiteX1" fmla="*/ 138022 w 5693434"/>
              <a:gd name="connsiteY1" fmla="*/ 60385 h 288932"/>
              <a:gd name="connsiteX2" fmla="*/ 215660 w 5693434"/>
              <a:gd name="connsiteY2" fmla="*/ 86264 h 288932"/>
              <a:gd name="connsiteX3" fmla="*/ 241539 w 5693434"/>
              <a:gd name="connsiteY3" fmla="*/ 94890 h 288932"/>
              <a:gd name="connsiteX4" fmla="*/ 319177 w 5693434"/>
              <a:gd name="connsiteY4" fmla="*/ 155275 h 288932"/>
              <a:gd name="connsiteX5" fmla="*/ 336430 w 5693434"/>
              <a:gd name="connsiteY5" fmla="*/ 181154 h 288932"/>
              <a:gd name="connsiteX6" fmla="*/ 388188 w 5693434"/>
              <a:gd name="connsiteY6" fmla="*/ 215660 h 288932"/>
              <a:gd name="connsiteX7" fmla="*/ 414068 w 5693434"/>
              <a:gd name="connsiteY7" fmla="*/ 232913 h 288932"/>
              <a:gd name="connsiteX8" fmla="*/ 500332 w 5693434"/>
              <a:gd name="connsiteY8" fmla="*/ 224286 h 288932"/>
              <a:gd name="connsiteX9" fmla="*/ 552090 w 5693434"/>
              <a:gd name="connsiteY9" fmla="*/ 189781 h 288932"/>
              <a:gd name="connsiteX10" fmla="*/ 595222 w 5693434"/>
              <a:gd name="connsiteY10" fmla="*/ 146649 h 288932"/>
              <a:gd name="connsiteX11" fmla="*/ 638354 w 5693434"/>
              <a:gd name="connsiteY11" fmla="*/ 112143 h 288932"/>
              <a:gd name="connsiteX12" fmla="*/ 664234 w 5693434"/>
              <a:gd name="connsiteY12" fmla="*/ 94890 h 288932"/>
              <a:gd name="connsiteX13" fmla="*/ 776377 w 5693434"/>
              <a:gd name="connsiteY13" fmla="*/ 69011 h 288932"/>
              <a:gd name="connsiteX14" fmla="*/ 802256 w 5693434"/>
              <a:gd name="connsiteY14" fmla="*/ 60385 h 288932"/>
              <a:gd name="connsiteX15" fmla="*/ 966158 w 5693434"/>
              <a:gd name="connsiteY15" fmla="*/ 77637 h 288932"/>
              <a:gd name="connsiteX16" fmla="*/ 992037 w 5693434"/>
              <a:gd name="connsiteY16" fmla="*/ 94890 h 288932"/>
              <a:gd name="connsiteX17" fmla="*/ 1043796 w 5693434"/>
              <a:gd name="connsiteY17" fmla="*/ 120769 h 288932"/>
              <a:gd name="connsiteX18" fmla="*/ 1069675 w 5693434"/>
              <a:gd name="connsiteY18" fmla="*/ 155275 h 288932"/>
              <a:gd name="connsiteX19" fmla="*/ 1095554 w 5693434"/>
              <a:gd name="connsiteY19" fmla="*/ 172528 h 288932"/>
              <a:gd name="connsiteX20" fmla="*/ 1112807 w 5693434"/>
              <a:gd name="connsiteY20" fmla="*/ 198407 h 288932"/>
              <a:gd name="connsiteX21" fmla="*/ 1138686 w 5693434"/>
              <a:gd name="connsiteY21" fmla="*/ 215660 h 288932"/>
              <a:gd name="connsiteX22" fmla="*/ 1199071 w 5693434"/>
              <a:gd name="connsiteY22" fmla="*/ 258792 h 288932"/>
              <a:gd name="connsiteX23" fmla="*/ 1440611 w 5693434"/>
              <a:gd name="connsiteY23" fmla="*/ 250166 h 288932"/>
              <a:gd name="connsiteX24" fmla="*/ 1492369 w 5693434"/>
              <a:gd name="connsiteY24" fmla="*/ 241539 h 288932"/>
              <a:gd name="connsiteX25" fmla="*/ 1578634 w 5693434"/>
              <a:gd name="connsiteY25" fmla="*/ 232913 h 288932"/>
              <a:gd name="connsiteX26" fmla="*/ 1621766 w 5693434"/>
              <a:gd name="connsiteY26" fmla="*/ 224286 h 288932"/>
              <a:gd name="connsiteX27" fmla="*/ 1759788 w 5693434"/>
              <a:gd name="connsiteY27" fmla="*/ 207034 h 288932"/>
              <a:gd name="connsiteX28" fmla="*/ 1785668 w 5693434"/>
              <a:gd name="connsiteY28" fmla="*/ 189781 h 288932"/>
              <a:gd name="connsiteX29" fmla="*/ 1811547 w 5693434"/>
              <a:gd name="connsiteY29" fmla="*/ 181154 h 288932"/>
              <a:gd name="connsiteX30" fmla="*/ 1863305 w 5693434"/>
              <a:gd name="connsiteY30" fmla="*/ 146649 h 288932"/>
              <a:gd name="connsiteX31" fmla="*/ 1889185 w 5693434"/>
              <a:gd name="connsiteY31" fmla="*/ 129396 h 288932"/>
              <a:gd name="connsiteX32" fmla="*/ 1915064 w 5693434"/>
              <a:gd name="connsiteY32" fmla="*/ 112143 h 288932"/>
              <a:gd name="connsiteX33" fmla="*/ 1975449 w 5693434"/>
              <a:gd name="connsiteY33" fmla="*/ 103517 h 288932"/>
              <a:gd name="connsiteX34" fmla="*/ 2035834 w 5693434"/>
              <a:gd name="connsiteY34" fmla="*/ 86264 h 288932"/>
              <a:gd name="connsiteX35" fmla="*/ 2303252 w 5693434"/>
              <a:gd name="connsiteY35" fmla="*/ 94890 h 288932"/>
              <a:gd name="connsiteX36" fmla="*/ 2346385 w 5693434"/>
              <a:gd name="connsiteY36" fmla="*/ 103517 h 288932"/>
              <a:gd name="connsiteX37" fmla="*/ 2406769 w 5693434"/>
              <a:gd name="connsiteY37" fmla="*/ 138022 h 288932"/>
              <a:gd name="connsiteX38" fmla="*/ 2424022 w 5693434"/>
              <a:gd name="connsiteY38" fmla="*/ 163901 h 288932"/>
              <a:gd name="connsiteX39" fmla="*/ 2475781 w 5693434"/>
              <a:gd name="connsiteY39" fmla="*/ 198407 h 288932"/>
              <a:gd name="connsiteX40" fmla="*/ 2501660 w 5693434"/>
              <a:gd name="connsiteY40" fmla="*/ 215660 h 288932"/>
              <a:gd name="connsiteX41" fmla="*/ 2527539 w 5693434"/>
              <a:gd name="connsiteY41" fmla="*/ 241539 h 288932"/>
              <a:gd name="connsiteX42" fmla="*/ 2562045 w 5693434"/>
              <a:gd name="connsiteY42" fmla="*/ 258792 h 288932"/>
              <a:gd name="connsiteX43" fmla="*/ 2613803 w 5693434"/>
              <a:gd name="connsiteY43" fmla="*/ 284671 h 288932"/>
              <a:gd name="connsiteX44" fmla="*/ 2803585 w 5693434"/>
              <a:gd name="connsiteY44" fmla="*/ 250166 h 288932"/>
              <a:gd name="connsiteX45" fmla="*/ 2820837 w 5693434"/>
              <a:gd name="connsiteY45" fmla="*/ 224286 h 288932"/>
              <a:gd name="connsiteX46" fmla="*/ 2846717 w 5693434"/>
              <a:gd name="connsiteY46" fmla="*/ 155275 h 288932"/>
              <a:gd name="connsiteX47" fmla="*/ 2924354 w 5693434"/>
              <a:gd name="connsiteY47" fmla="*/ 103517 h 288932"/>
              <a:gd name="connsiteX48" fmla="*/ 2950234 w 5693434"/>
              <a:gd name="connsiteY48" fmla="*/ 86264 h 288932"/>
              <a:gd name="connsiteX49" fmla="*/ 3019245 w 5693434"/>
              <a:gd name="connsiteY49" fmla="*/ 69011 h 288932"/>
              <a:gd name="connsiteX50" fmla="*/ 3053751 w 5693434"/>
              <a:gd name="connsiteY50" fmla="*/ 60385 h 288932"/>
              <a:gd name="connsiteX51" fmla="*/ 3079630 w 5693434"/>
              <a:gd name="connsiteY51" fmla="*/ 51758 h 288932"/>
              <a:gd name="connsiteX52" fmla="*/ 3191773 w 5693434"/>
              <a:gd name="connsiteY52" fmla="*/ 60385 h 288932"/>
              <a:gd name="connsiteX53" fmla="*/ 3252158 w 5693434"/>
              <a:gd name="connsiteY53" fmla="*/ 69011 h 288932"/>
              <a:gd name="connsiteX54" fmla="*/ 3372928 w 5693434"/>
              <a:gd name="connsiteY54" fmla="*/ 138022 h 288932"/>
              <a:gd name="connsiteX55" fmla="*/ 3433313 w 5693434"/>
              <a:gd name="connsiteY55" fmla="*/ 172528 h 288932"/>
              <a:gd name="connsiteX56" fmla="*/ 3467818 w 5693434"/>
              <a:gd name="connsiteY56" fmla="*/ 198407 h 288932"/>
              <a:gd name="connsiteX57" fmla="*/ 3528203 w 5693434"/>
              <a:gd name="connsiteY57" fmla="*/ 224286 h 288932"/>
              <a:gd name="connsiteX58" fmla="*/ 3588588 w 5693434"/>
              <a:gd name="connsiteY58" fmla="*/ 250166 h 288932"/>
              <a:gd name="connsiteX59" fmla="*/ 3795622 w 5693434"/>
              <a:gd name="connsiteY59" fmla="*/ 241539 h 288932"/>
              <a:gd name="connsiteX60" fmla="*/ 3821501 w 5693434"/>
              <a:gd name="connsiteY60" fmla="*/ 232913 h 288932"/>
              <a:gd name="connsiteX61" fmla="*/ 3864634 w 5693434"/>
              <a:gd name="connsiteY61" fmla="*/ 224286 h 288932"/>
              <a:gd name="connsiteX62" fmla="*/ 3959524 w 5693434"/>
              <a:gd name="connsiteY62" fmla="*/ 198407 h 288932"/>
              <a:gd name="connsiteX63" fmla="*/ 4019909 w 5693434"/>
              <a:gd name="connsiteY63" fmla="*/ 163901 h 288932"/>
              <a:gd name="connsiteX64" fmla="*/ 4071668 w 5693434"/>
              <a:gd name="connsiteY64" fmla="*/ 155275 h 288932"/>
              <a:gd name="connsiteX65" fmla="*/ 4123426 w 5693434"/>
              <a:gd name="connsiteY65" fmla="*/ 138022 h 288932"/>
              <a:gd name="connsiteX66" fmla="*/ 4175185 w 5693434"/>
              <a:gd name="connsiteY66" fmla="*/ 103517 h 288932"/>
              <a:gd name="connsiteX67" fmla="*/ 4192437 w 5693434"/>
              <a:gd name="connsiteY67" fmla="*/ 77637 h 288932"/>
              <a:gd name="connsiteX68" fmla="*/ 4244196 w 5693434"/>
              <a:gd name="connsiteY68" fmla="*/ 43132 h 288932"/>
              <a:gd name="connsiteX69" fmla="*/ 4261449 w 5693434"/>
              <a:gd name="connsiteY69" fmla="*/ 17252 h 288932"/>
              <a:gd name="connsiteX70" fmla="*/ 4330460 w 5693434"/>
              <a:gd name="connsiteY70" fmla="*/ 0 h 288932"/>
              <a:gd name="connsiteX71" fmla="*/ 4416724 w 5693434"/>
              <a:gd name="connsiteY71" fmla="*/ 8626 h 288932"/>
              <a:gd name="connsiteX72" fmla="*/ 4494362 w 5693434"/>
              <a:gd name="connsiteY72" fmla="*/ 69011 h 288932"/>
              <a:gd name="connsiteX73" fmla="*/ 4520241 w 5693434"/>
              <a:gd name="connsiteY73" fmla="*/ 86264 h 288932"/>
              <a:gd name="connsiteX74" fmla="*/ 4528868 w 5693434"/>
              <a:gd name="connsiteY74" fmla="*/ 120769 h 288932"/>
              <a:gd name="connsiteX75" fmla="*/ 4589252 w 5693434"/>
              <a:gd name="connsiteY75" fmla="*/ 198407 h 288932"/>
              <a:gd name="connsiteX76" fmla="*/ 4615132 w 5693434"/>
              <a:gd name="connsiteY76" fmla="*/ 215660 h 288932"/>
              <a:gd name="connsiteX77" fmla="*/ 4666890 w 5693434"/>
              <a:gd name="connsiteY77" fmla="*/ 232913 h 288932"/>
              <a:gd name="connsiteX78" fmla="*/ 4804913 w 5693434"/>
              <a:gd name="connsiteY78" fmla="*/ 224286 h 288932"/>
              <a:gd name="connsiteX79" fmla="*/ 4856671 w 5693434"/>
              <a:gd name="connsiteY79" fmla="*/ 189781 h 288932"/>
              <a:gd name="connsiteX80" fmla="*/ 4882551 w 5693434"/>
              <a:gd name="connsiteY80" fmla="*/ 181154 h 288932"/>
              <a:gd name="connsiteX81" fmla="*/ 4934309 w 5693434"/>
              <a:gd name="connsiteY81" fmla="*/ 146649 h 288932"/>
              <a:gd name="connsiteX82" fmla="*/ 4960188 w 5693434"/>
              <a:gd name="connsiteY82" fmla="*/ 120769 h 288932"/>
              <a:gd name="connsiteX83" fmla="*/ 5011947 w 5693434"/>
              <a:gd name="connsiteY83" fmla="*/ 103517 h 288932"/>
              <a:gd name="connsiteX84" fmla="*/ 5037826 w 5693434"/>
              <a:gd name="connsiteY84" fmla="*/ 86264 h 288932"/>
              <a:gd name="connsiteX85" fmla="*/ 5098211 w 5693434"/>
              <a:gd name="connsiteY85" fmla="*/ 146649 h 288932"/>
              <a:gd name="connsiteX86" fmla="*/ 5124090 w 5693434"/>
              <a:gd name="connsiteY86" fmla="*/ 163901 h 288932"/>
              <a:gd name="connsiteX87" fmla="*/ 5141343 w 5693434"/>
              <a:gd name="connsiteY87" fmla="*/ 189781 h 288932"/>
              <a:gd name="connsiteX88" fmla="*/ 5193101 w 5693434"/>
              <a:gd name="connsiteY88" fmla="*/ 232913 h 288932"/>
              <a:gd name="connsiteX89" fmla="*/ 5218981 w 5693434"/>
              <a:gd name="connsiteY89" fmla="*/ 241539 h 288932"/>
              <a:gd name="connsiteX90" fmla="*/ 5322498 w 5693434"/>
              <a:gd name="connsiteY90" fmla="*/ 232913 h 288932"/>
              <a:gd name="connsiteX91" fmla="*/ 5331124 w 5693434"/>
              <a:gd name="connsiteY91" fmla="*/ 207034 h 288932"/>
              <a:gd name="connsiteX92" fmla="*/ 5357003 w 5693434"/>
              <a:gd name="connsiteY92" fmla="*/ 198407 h 288932"/>
              <a:gd name="connsiteX93" fmla="*/ 5400135 w 5693434"/>
              <a:gd name="connsiteY93" fmla="*/ 155275 h 288932"/>
              <a:gd name="connsiteX94" fmla="*/ 5417388 w 5693434"/>
              <a:gd name="connsiteY94" fmla="*/ 129396 h 288932"/>
              <a:gd name="connsiteX95" fmla="*/ 5443268 w 5693434"/>
              <a:gd name="connsiteY95" fmla="*/ 120769 h 288932"/>
              <a:gd name="connsiteX96" fmla="*/ 5477773 w 5693434"/>
              <a:gd name="connsiteY96" fmla="*/ 112143 h 288932"/>
              <a:gd name="connsiteX97" fmla="*/ 5503652 w 5693434"/>
              <a:gd name="connsiteY97" fmla="*/ 103517 h 288932"/>
              <a:gd name="connsiteX98" fmla="*/ 5693434 w 5693434"/>
              <a:gd name="connsiteY98" fmla="*/ 103517 h 28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693434" h="288932">
                <a:moveTo>
                  <a:pt x="0" y="43132"/>
                </a:moveTo>
                <a:cubicBezTo>
                  <a:pt x="45151" y="47236"/>
                  <a:pt x="93449" y="48229"/>
                  <a:pt x="138022" y="60385"/>
                </a:cubicBezTo>
                <a:cubicBezTo>
                  <a:pt x="138075" y="60399"/>
                  <a:pt x="202694" y="81942"/>
                  <a:pt x="215660" y="86264"/>
                </a:cubicBezTo>
                <a:lnTo>
                  <a:pt x="241539" y="94890"/>
                </a:lnTo>
                <a:cubicBezTo>
                  <a:pt x="277609" y="118937"/>
                  <a:pt x="293838" y="124869"/>
                  <a:pt x="319177" y="155275"/>
                </a:cubicBezTo>
                <a:cubicBezTo>
                  <a:pt x="325814" y="163240"/>
                  <a:pt x="328628" y="174327"/>
                  <a:pt x="336430" y="181154"/>
                </a:cubicBezTo>
                <a:cubicBezTo>
                  <a:pt x="352035" y="194808"/>
                  <a:pt x="370935" y="204158"/>
                  <a:pt x="388188" y="215660"/>
                </a:cubicBezTo>
                <a:lnTo>
                  <a:pt x="414068" y="232913"/>
                </a:lnTo>
                <a:cubicBezTo>
                  <a:pt x="442823" y="230037"/>
                  <a:pt x="472749" y="232906"/>
                  <a:pt x="500332" y="224286"/>
                </a:cubicBezTo>
                <a:cubicBezTo>
                  <a:pt x="520123" y="218101"/>
                  <a:pt x="552090" y="189781"/>
                  <a:pt x="552090" y="189781"/>
                </a:cubicBezTo>
                <a:cubicBezTo>
                  <a:pt x="598099" y="120766"/>
                  <a:pt x="537712" y="204159"/>
                  <a:pt x="595222" y="146649"/>
                </a:cubicBezTo>
                <a:cubicBezTo>
                  <a:pt x="634242" y="107629"/>
                  <a:pt x="587972" y="128936"/>
                  <a:pt x="638354" y="112143"/>
                </a:cubicBezTo>
                <a:cubicBezTo>
                  <a:pt x="646981" y="106392"/>
                  <a:pt x="654760" y="99101"/>
                  <a:pt x="664234" y="94890"/>
                </a:cubicBezTo>
                <a:cubicBezTo>
                  <a:pt x="709108" y="74946"/>
                  <a:pt x="727252" y="76029"/>
                  <a:pt x="776377" y="69011"/>
                </a:cubicBezTo>
                <a:cubicBezTo>
                  <a:pt x="785003" y="66136"/>
                  <a:pt x="793163" y="60385"/>
                  <a:pt x="802256" y="60385"/>
                </a:cubicBezTo>
                <a:cubicBezTo>
                  <a:pt x="889296" y="60385"/>
                  <a:pt x="901017" y="64609"/>
                  <a:pt x="966158" y="77637"/>
                </a:cubicBezTo>
                <a:cubicBezTo>
                  <a:pt x="974784" y="83388"/>
                  <a:pt x="982764" y="90253"/>
                  <a:pt x="992037" y="94890"/>
                </a:cubicBezTo>
                <a:cubicBezTo>
                  <a:pt x="1063475" y="130610"/>
                  <a:pt x="969623" y="71322"/>
                  <a:pt x="1043796" y="120769"/>
                </a:cubicBezTo>
                <a:cubicBezTo>
                  <a:pt x="1052422" y="132271"/>
                  <a:pt x="1059509" y="145109"/>
                  <a:pt x="1069675" y="155275"/>
                </a:cubicBezTo>
                <a:cubicBezTo>
                  <a:pt x="1077006" y="162606"/>
                  <a:pt x="1088223" y="165197"/>
                  <a:pt x="1095554" y="172528"/>
                </a:cubicBezTo>
                <a:cubicBezTo>
                  <a:pt x="1102885" y="179859"/>
                  <a:pt x="1105476" y="191076"/>
                  <a:pt x="1112807" y="198407"/>
                </a:cubicBezTo>
                <a:cubicBezTo>
                  <a:pt x="1120138" y="205738"/>
                  <a:pt x="1130250" y="209634"/>
                  <a:pt x="1138686" y="215660"/>
                </a:cubicBezTo>
                <a:cubicBezTo>
                  <a:pt x="1213586" y="269160"/>
                  <a:pt x="1138082" y="218132"/>
                  <a:pt x="1199071" y="258792"/>
                </a:cubicBezTo>
                <a:cubicBezTo>
                  <a:pt x="1279584" y="255917"/>
                  <a:pt x="1360185" y="254897"/>
                  <a:pt x="1440611" y="250166"/>
                </a:cubicBezTo>
                <a:cubicBezTo>
                  <a:pt x="1458071" y="249139"/>
                  <a:pt x="1475013" y="243708"/>
                  <a:pt x="1492369" y="241539"/>
                </a:cubicBezTo>
                <a:cubicBezTo>
                  <a:pt x="1521044" y="237955"/>
                  <a:pt x="1549879" y="235788"/>
                  <a:pt x="1578634" y="232913"/>
                </a:cubicBezTo>
                <a:cubicBezTo>
                  <a:pt x="1593011" y="230037"/>
                  <a:pt x="1607303" y="226696"/>
                  <a:pt x="1621766" y="224286"/>
                </a:cubicBezTo>
                <a:cubicBezTo>
                  <a:pt x="1670992" y="216082"/>
                  <a:pt x="1709243" y="212650"/>
                  <a:pt x="1759788" y="207034"/>
                </a:cubicBezTo>
                <a:cubicBezTo>
                  <a:pt x="1768415" y="201283"/>
                  <a:pt x="1776395" y="194418"/>
                  <a:pt x="1785668" y="189781"/>
                </a:cubicBezTo>
                <a:cubicBezTo>
                  <a:pt x="1793801" y="185714"/>
                  <a:pt x="1803598" y="185570"/>
                  <a:pt x="1811547" y="181154"/>
                </a:cubicBezTo>
                <a:cubicBezTo>
                  <a:pt x="1829673" y="171084"/>
                  <a:pt x="1846052" y="158151"/>
                  <a:pt x="1863305" y="146649"/>
                </a:cubicBezTo>
                <a:lnTo>
                  <a:pt x="1889185" y="129396"/>
                </a:lnTo>
                <a:cubicBezTo>
                  <a:pt x="1897811" y="123645"/>
                  <a:pt x="1904801" y="113609"/>
                  <a:pt x="1915064" y="112143"/>
                </a:cubicBezTo>
                <a:cubicBezTo>
                  <a:pt x="1935192" y="109268"/>
                  <a:pt x="1955444" y="107154"/>
                  <a:pt x="1975449" y="103517"/>
                </a:cubicBezTo>
                <a:cubicBezTo>
                  <a:pt x="1999270" y="99186"/>
                  <a:pt x="2013668" y="93652"/>
                  <a:pt x="2035834" y="86264"/>
                </a:cubicBezTo>
                <a:cubicBezTo>
                  <a:pt x="2124973" y="89139"/>
                  <a:pt x="2214204" y="89943"/>
                  <a:pt x="2303252" y="94890"/>
                </a:cubicBezTo>
                <a:cubicBezTo>
                  <a:pt x="2317892" y="95703"/>
                  <a:pt x="2332475" y="98880"/>
                  <a:pt x="2346385" y="103517"/>
                </a:cubicBezTo>
                <a:cubicBezTo>
                  <a:pt x="2368277" y="110814"/>
                  <a:pt x="2387836" y="125400"/>
                  <a:pt x="2406769" y="138022"/>
                </a:cubicBezTo>
                <a:cubicBezTo>
                  <a:pt x="2412520" y="146648"/>
                  <a:pt x="2416220" y="157074"/>
                  <a:pt x="2424022" y="163901"/>
                </a:cubicBezTo>
                <a:cubicBezTo>
                  <a:pt x="2439627" y="177555"/>
                  <a:pt x="2458528" y="186905"/>
                  <a:pt x="2475781" y="198407"/>
                </a:cubicBezTo>
                <a:cubicBezTo>
                  <a:pt x="2484407" y="204158"/>
                  <a:pt x="2494329" y="208329"/>
                  <a:pt x="2501660" y="215660"/>
                </a:cubicBezTo>
                <a:cubicBezTo>
                  <a:pt x="2510286" y="224286"/>
                  <a:pt x="2517612" y="234448"/>
                  <a:pt x="2527539" y="241539"/>
                </a:cubicBezTo>
                <a:cubicBezTo>
                  <a:pt x="2538003" y="249013"/>
                  <a:pt x="2550880" y="252412"/>
                  <a:pt x="2562045" y="258792"/>
                </a:cubicBezTo>
                <a:cubicBezTo>
                  <a:pt x="2608868" y="285548"/>
                  <a:pt x="2566355" y="268856"/>
                  <a:pt x="2613803" y="284671"/>
                </a:cubicBezTo>
                <a:cubicBezTo>
                  <a:pt x="2739404" y="278061"/>
                  <a:pt x="2750276" y="314137"/>
                  <a:pt x="2803585" y="250166"/>
                </a:cubicBezTo>
                <a:cubicBezTo>
                  <a:pt x="2810222" y="242201"/>
                  <a:pt x="2815086" y="232913"/>
                  <a:pt x="2820837" y="224286"/>
                </a:cubicBezTo>
                <a:cubicBezTo>
                  <a:pt x="2825651" y="205032"/>
                  <a:pt x="2831681" y="170311"/>
                  <a:pt x="2846717" y="155275"/>
                </a:cubicBezTo>
                <a:cubicBezTo>
                  <a:pt x="2846724" y="155268"/>
                  <a:pt x="2911410" y="112146"/>
                  <a:pt x="2924354" y="103517"/>
                </a:cubicBezTo>
                <a:cubicBezTo>
                  <a:pt x="2932981" y="97766"/>
                  <a:pt x="2940176" y="88779"/>
                  <a:pt x="2950234" y="86264"/>
                </a:cubicBezTo>
                <a:lnTo>
                  <a:pt x="3019245" y="69011"/>
                </a:lnTo>
                <a:cubicBezTo>
                  <a:pt x="3030747" y="66136"/>
                  <a:pt x="3042504" y="64134"/>
                  <a:pt x="3053751" y="60385"/>
                </a:cubicBezTo>
                <a:lnTo>
                  <a:pt x="3079630" y="51758"/>
                </a:lnTo>
                <a:cubicBezTo>
                  <a:pt x="3117011" y="54634"/>
                  <a:pt x="3154468" y="56654"/>
                  <a:pt x="3191773" y="60385"/>
                </a:cubicBezTo>
                <a:cubicBezTo>
                  <a:pt x="3212005" y="62408"/>
                  <a:pt x="3232869" y="62581"/>
                  <a:pt x="3252158" y="69011"/>
                </a:cubicBezTo>
                <a:cubicBezTo>
                  <a:pt x="3342886" y="99254"/>
                  <a:pt x="3297213" y="100165"/>
                  <a:pt x="3372928" y="138022"/>
                </a:cubicBezTo>
                <a:cubicBezTo>
                  <a:pt x="3406626" y="154871"/>
                  <a:pt x="3404862" y="152206"/>
                  <a:pt x="3433313" y="172528"/>
                </a:cubicBezTo>
                <a:cubicBezTo>
                  <a:pt x="3445012" y="180885"/>
                  <a:pt x="3455626" y="190787"/>
                  <a:pt x="3467818" y="198407"/>
                </a:cubicBezTo>
                <a:cubicBezTo>
                  <a:pt x="3509435" y="224418"/>
                  <a:pt x="3490847" y="208276"/>
                  <a:pt x="3528203" y="224286"/>
                </a:cubicBezTo>
                <a:cubicBezTo>
                  <a:pt x="3602834" y="256270"/>
                  <a:pt x="3527888" y="229931"/>
                  <a:pt x="3588588" y="250166"/>
                </a:cubicBezTo>
                <a:cubicBezTo>
                  <a:pt x="3657599" y="247290"/>
                  <a:pt x="3726740" y="246641"/>
                  <a:pt x="3795622" y="241539"/>
                </a:cubicBezTo>
                <a:cubicBezTo>
                  <a:pt x="3804690" y="240867"/>
                  <a:pt x="3812680" y="235118"/>
                  <a:pt x="3821501" y="232913"/>
                </a:cubicBezTo>
                <a:cubicBezTo>
                  <a:pt x="3835726" y="229357"/>
                  <a:pt x="3850488" y="228144"/>
                  <a:pt x="3864634" y="224286"/>
                </a:cubicBezTo>
                <a:cubicBezTo>
                  <a:pt x="3985030" y="191451"/>
                  <a:pt x="3854435" y="219426"/>
                  <a:pt x="3959524" y="198407"/>
                </a:cubicBezTo>
                <a:cubicBezTo>
                  <a:pt x="3976851" y="186855"/>
                  <a:pt x="4000009" y="169871"/>
                  <a:pt x="4019909" y="163901"/>
                </a:cubicBezTo>
                <a:cubicBezTo>
                  <a:pt x="4036662" y="158875"/>
                  <a:pt x="4054415" y="158150"/>
                  <a:pt x="4071668" y="155275"/>
                </a:cubicBezTo>
                <a:cubicBezTo>
                  <a:pt x="4088921" y="149524"/>
                  <a:pt x="4108294" y="148110"/>
                  <a:pt x="4123426" y="138022"/>
                </a:cubicBezTo>
                <a:lnTo>
                  <a:pt x="4175185" y="103517"/>
                </a:lnTo>
                <a:cubicBezTo>
                  <a:pt x="4180936" y="94890"/>
                  <a:pt x="4184341" y="84114"/>
                  <a:pt x="4192437" y="77637"/>
                </a:cubicBezTo>
                <a:cubicBezTo>
                  <a:pt x="4261547" y="22348"/>
                  <a:pt x="4169417" y="132868"/>
                  <a:pt x="4244196" y="43132"/>
                </a:cubicBezTo>
                <a:cubicBezTo>
                  <a:pt x="4250833" y="35167"/>
                  <a:pt x="4252176" y="21889"/>
                  <a:pt x="4261449" y="17252"/>
                </a:cubicBezTo>
                <a:cubicBezTo>
                  <a:pt x="4282657" y="6648"/>
                  <a:pt x="4330460" y="0"/>
                  <a:pt x="4330460" y="0"/>
                </a:cubicBezTo>
                <a:cubicBezTo>
                  <a:pt x="4359215" y="2875"/>
                  <a:pt x="4389141" y="6"/>
                  <a:pt x="4416724" y="8626"/>
                </a:cubicBezTo>
                <a:cubicBezTo>
                  <a:pt x="4458585" y="21707"/>
                  <a:pt x="4465616" y="45056"/>
                  <a:pt x="4494362" y="69011"/>
                </a:cubicBezTo>
                <a:cubicBezTo>
                  <a:pt x="4502327" y="75648"/>
                  <a:pt x="4511615" y="80513"/>
                  <a:pt x="4520241" y="86264"/>
                </a:cubicBezTo>
                <a:cubicBezTo>
                  <a:pt x="4523117" y="97766"/>
                  <a:pt x="4523566" y="110165"/>
                  <a:pt x="4528868" y="120769"/>
                </a:cubicBezTo>
                <a:cubicBezTo>
                  <a:pt x="4542609" y="148251"/>
                  <a:pt x="4564908" y="178121"/>
                  <a:pt x="4589252" y="198407"/>
                </a:cubicBezTo>
                <a:cubicBezTo>
                  <a:pt x="4597217" y="205044"/>
                  <a:pt x="4605658" y="211449"/>
                  <a:pt x="4615132" y="215660"/>
                </a:cubicBezTo>
                <a:cubicBezTo>
                  <a:pt x="4631751" y="223046"/>
                  <a:pt x="4666890" y="232913"/>
                  <a:pt x="4666890" y="232913"/>
                </a:cubicBezTo>
                <a:cubicBezTo>
                  <a:pt x="4712898" y="230037"/>
                  <a:pt x="4759962" y="234502"/>
                  <a:pt x="4804913" y="224286"/>
                </a:cubicBezTo>
                <a:cubicBezTo>
                  <a:pt x="4825132" y="219691"/>
                  <a:pt x="4837000" y="196338"/>
                  <a:pt x="4856671" y="189781"/>
                </a:cubicBezTo>
                <a:cubicBezTo>
                  <a:pt x="4865298" y="186905"/>
                  <a:pt x="4874602" y="185570"/>
                  <a:pt x="4882551" y="181154"/>
                </a:cubicBezTo>
                <a:cubicBezTo>
                  <a:pt x="4900677" y="171084"/>
                  <a:pt x="4919647" y="161311"/>
                  <a:pt x="4934309" y="146649"/>
                </a:cubicBezTo>
                <a:cubicBezTo>
                  <a:pt x="4942935" y="138022"/>
                  <a:pt x="4949524" y="126694"/>
                  <a:pt x="4960188" y="120769"/>
                </a:cubicBezTo>
                <a:cubicBezTo>
                  <a:pt x="4976086" y="111937"/>
                  <a:pt x="5011947" y="103517"/>
                  <a:pt x="5011947" y="103517"/>
                </a:cubicBezTo>
                <a:cubicBezTo>
                  <a:pt x="5020573" y="97766"/>
                  <a:pt x="5027599" y="87969"/>
                  <a:pt x="5037826" y="86264"/>
                </a:cubicBezTo>
                <a:cubicBezTo>
                  <a:pt x="5073390" y="80336"/>
                  <a:pt x="5081435" y="135465"/>
                  <a:pt x="5098211" y="146649"/>
                </a:cubicBezTo>
                <a:lnTo>
                  <a:pt x="5124090" y="163901"/>
                </a:lnTo>
                <a:cubicBezTo>
                  <a:pt x="5129841" y="172528"/>
                  <a:pt x="5134706" y="181816"/>
                  <a:pt x="5141343" y="189781"/>
                </a:cubicBezTo>
                <a:cubicBezTo>
                  <a:pt x="5154969" y="206132"/>
                  <a:pt x="5173715" y="223220"/>
                  <a:pt x="5193101" y="232913"/>
                </a:cubicBezTo>
                <a:cubicBezTo>
                  <a:pt x="5201234" y="236980"/>
                  <a:pt x="5210354" y="238664"/>
                  <a:pt x="5218981" y="241539"/>
                </a:cubicBezTo>
                <a:cubicBezTo>
                  <a:pt x="5253487" y="238664"/>
                  <a:pt x="5289404" y="243096"/>
                  <a:pt x="5322498" y="232913"/>
                </a:cubicBezTo>
                <a:cubicBezTo>
                  <a:pt x="5331189" y="230239"/>
                  <a:pt x="5324694" y="213464"/>
                  <a:pt x="5331124" y="207034"/>
                </a:cubicBezTo>
                <a:cubicBezTo>
                  <a:pt x="5337554" y="200604"/>
                  <a:pt x="5348377" y="201283"/>
                  <a:pt x="5357003" y="198407"/>
                </a:cubicBezTo>
                <a:cubicBezTo>
                  <a:pt x="5403011" y="129396"/>
                  <a:pt x="5342626" y="212784"/>
                  <a:pt x="5400135" y="155275"/>
                </a:cubicBezTo>
                <a:cubicBezTo>
                  <a:pt x="5407466" y="147944"/>
                  <a:pt x="5409292" y="135873"/>
                  <a:pt x="5417388" y="129396"/>
                </a:cubicBezTo>
                <a:cubicBezTo>
                  <a:pt x="5424489" y="123715"/>
                  <a:pt x="5434525" y="123267"/>
                  <a:pt x="5443268" y="120769"/>
                </a:cubicBezTo>
                <a:cubicBezTo>
                  <a:pt x="5454667" y="117512"/>
                  <a:pt x="5466374" y="115400"/>
                  <a:pt x="5477773" y="112143"/>
                </a:cubicBezTo>
                <a:cubicBezTo>
                  <a:pt x="5486516" y="109645"/>
                  <a:pt x="5494566" y="103880"/>
                  <a:pt x="5503652" y="103517"/>
                </a:cubicBezTo>
                <a:cubicBezTo>
                  <a:pt x="5566862" y="100989"/>
                  <a:pt x="5630173" y="103517"/>
                  <a:pt x="5693434" y="10351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7" name="Tekstfelt 66"/>
          <p:cNvSpPr txBox="1"/>
          <p:nvPr/>
        </p:nvSpPr>
        <p:spPr>
          <a:xfrm>
            <a:off x="4925387" y="7461"/>
            <a:ext cx="90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100%</a:t>
            </a:r>
            <a:endParaRPr lang="da-DK" sz="2400" b="1" dirty="0"/>
          </a:p>
        </p:txBody>
      </p:sp>
      <p:sp>
        <p:nvSpPr>
          <p:cNvPr id="68" name="Tekstfelt 67"/>
          <p:cNvSpPr txBox="1"/>
          <p:nvPr/>
        </p:nvSpPr>
        <p:spPr>
          <a:xfrm>
            <a:off x="5001569" y="6039963"/>
            <a:ext cx="90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100%</a:t>
            </a:r>
            <a:endParaRPr lang="da-DK" sz="2400" b="1" dirty="0"/>
          </a:p>
        </p:txBody>
      </p:sp>
      <p:sp>
        <p:nvSpPr>
          <p:cNvPr id="69" name="Tekstfelt 68"/>
          <p:cNvSpPr txBox="1"/>
          <p:nvPr/>
        </p:nvSpPr>
        <p:spPr>
          <a:xfrm>
            <a:off x="4940441" y="3011998"/>
            <a:ext cx="90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50%</a:t>
            </a:r>
            <a:endParaRPr lang="da-DK" sz="2400" b="1" dirty="0"/>
          </a:p>
        </p:txBody>
      </p:sp>
      <p:sp>
        <p:nvSpPr>
          <p:cNvPr id="70" name="Tekstfelt 69"/>
          <p:cNvSpPr txBox="1"/>
          <p:nvPr/>
        </p:nvSpPr>
        <p:spPr>
          <a:xfrm>
            <a:off x="4916471" y="1702450"/>
            <a:ext cx="90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75%</a:t>
            </a:r>
            <a:endParaRPr lang="da-DK" sz="2400" b="1" dirty="0"/>
          </a:p>
        </p:txBody>
      </p:sp>
      <p:sp>
        <p:nvSpPr>
          <p:cNvPr id="71" name="Tekstfelt 70"/>
          <p:cNvSpPr txBox="1"/>
          <p:nvPr/>
        </p:nvSpPr>
        <p:spPr>
          <a:xfrm>
            <a:off x="4950027" y="4648829"/>
            <a:ext cx="90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25%</a:t>
            </a:r>
            <a:endParaRPr lang="da-DK" sz="2400" b="1" dirty="0"/>
          </a:p>
        </p:txBody>
      </p:sp>
      <p:pic>
        <p:nvPicPr>
          <p:cNvPr id="72" name="Picture 2" descr="🤯 Hoved, Der Eksploderer på JoyPixels 4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51" y="-418770"/>
            <a:ext cx="1856252" cy="1856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Lykkelig smiley uttrykksikon ansikt Arkivvektor (royaltyfri) 118016578 | 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b="5299"/>
          <a:stretch/>
        </p:blipFill>
        <p:spPr bwMode="auto">
          <a:xfrm>
            <a:off x="6737242" y="1851533"/>
            <a:ext cx="1623409" cy="1522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kstfelt 57"/>
          <p:cNvSpPr txBox="1"/>
          <p:nvPr/>
        </p:nvSpPr>
        <p:spPr>
          <a:xfrm>
            <a:off x="10449464" y="649724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7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10449464" y="4954196"/>
            <a:ext cx="1609725" cy="152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Tekstfelt 46"/>
          <p:cNvSpPr txBox="1"/>
          <p:nvPr/>
        </p:nvSpPr>
        <p:spPr>
          <a:xfrm>
            <a:off x="10449464" y="5541165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SEO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750498" y="439947"/>
            <a:ext cx="94200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SEO</a:t>
            </a:r>
          </a:p>
          <a:p>
            <a:endParaRPr lang="da-DK" dirty="0" smtClean="0"/>
          </a:p>
          <a:p>
            <a:r>
              <a:rPr lang="da-DK" sz="2400" dirty="0" smtClean="0"/>
              <a:t>Search Engine </a:t>
            </a:r>
            <a:r>
              <a:rPr lang="da-DK" sz="2400" dirty="0" err="1" smtClean="0"/>
              <a:t>Optimization</a:t>
            </a:r>
            <a:r>
              <a:rPr lang="da-DK" sz="2400" dirty="0" smtClean="0"/>
              <a:t> = Søgemaskineoptimering</a:t>
            </a:r>
          </a:p>
        </p:txBody>
      </p:sp>
      <p:pic>
        <p:nvPicPr>
          <p:cNvPr id="2050" name="Picture 2" descr="Billedresultat for den gyldne trekant s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98473"/>
            <a:ext cx="4305935" cy="51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2696696" y="2758879"/>
            <a:ext cx="2269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 smtClean="0"/>
              <a:t>NR 1</a:t>
            </a:r>
            <a:endParaRPr lang="da-DK" sz="6000" b="1" dirty="0"/>
          </a:p>
        </p:txBody>
      </p:sp>
      <p:sp>
        <p:nvSpPr>
          <p:cNvPr id="8" name="Tekstfelt 7"/>
          <p:cNvSpPr txBox="1"/>
          <p:nvPr/>
        </p:nvSpPr>
        <p:spPr>
          <a:xfrm>
            <a:off x="1045898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98" y="1822371"/>
            <a:ext cx="10210709" cy="3718794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0449464" y="4954196"/>
            <a:ext cx="1609725" cy="152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Tekstfelt 46"/>
          <p:cNvSpPr txBox="1"/>
          <p:nvPr/>
        </p:nvSpPr>
        <p:spPr>
          <a:xfrm>
            <a:off x="10449464" y="5541165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SEO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750498" y="439947"/>
            <a:ext cx="94200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SEO</a:t>
            </a:r>
          </a:p>
          <a:p>
            <a:endParaRPr lang="da-DK" dirty="0" smtClean="0"/>
          </a:p>
          <a:p>
            <a:r>
              <a:rPr lang="da-DK" sz="2400" dirty="0" smtClean="0"/>
              <a:t>But </a:t>
            </a:r>
            <a:r>
              <a:rPr lang="da-DK" sz="2400" dirty="0" err="1" smtClean="0"/>
              <a:t>how</a:t>
            </a:r>
            <a:r>
              <a:rPr lang="da-DK" sz="2400" dirty="0" smtClean="0"/>
              <a:t>???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10449464" y="4954196"/>
            <a:ext cx="1609725" cy="152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Tekstfelt 46"/>
          <p:cNvSpPr txBox="1"/>
          <p:nvPr/>
        </p:nvSpPr>
        <p:spPr>
          <a:xfrm>
            <a:off x="10449464" y="5541165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SEO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57" name="Tekstfelt 56"/>
          <p:cNvSpPr txBox="1"/>
          <p:nvPr/>
        </p:nvSpPr>
        <p:spPr>
          <a:xfrm>
            <a:off x="10449464" y="6478196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Heidi-Lykke.dk</a:t>
            </a:r>
            <a:endParaRPr lang="da-DK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750498" y="439947"/>
            <a:ext cx="94200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b="1" dirty="0" smtClean="0"/>
              <a:t>SEO</a:t>
            </a:r>
          </a:p>
          <a:p>
            <a:endParaRPr lang="da-DK" dirty="0" smtClean="0"/>
          </a:p>
          <a:p>
            <a:r>
              <a:rPr lang="da-DK" sz="2400" dirty="0" smtClean="0"/>
              <a:t>Meta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20" y="1244600"/>
            <a:ext cx="3531300" cy="496570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6921500" y="12446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err="1" smtClean="0"/>
              <a:t>Tag’s</a:t>
            </a:r>
            <a:r>
              <a:rPr lang="da-DK" sz="2400" dirty="0" smtClean="0"/>
              <a:t> på billeder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Overskrifter H1, H2 </a:t>
            </a:r>
            <a:r>
              <a:rPr lang="da-DK" sz="2400" dirty="0" err="1" smtClean="0"/>
              <a:t>osv</a:t>
            </a: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Tekst der fænger brugerne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Teknisk SEO (load tid, </a:t>
            </a:r>
            <a:r>
              <a:rPr lang="da-DK" sz="2400" dirty="0" err="1" smtClean="0"/>
              <a:t>billedestørrelse</a:t>
            </a:r>
            <a:r>
              <a:rPr lang="da-DK" sz="2400" dirty="0" smtClean="0"/>
              <a:t>, </a:t>
            </a:r>
            <a:r>
              <a:rPr lang="da-DK" sz="2400" dirty="0" err="1" smtClean="0"/>
              <a:t>responsive</a:t>
            </a:r>
            <a:r>
              <a:rPr lang="da-DK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err="1" smtClean="0"/>
              <a:t>Linkbuilding</a:t>
            </a:r>
            <a:r>
              <a:rPr lang="da-DK" sz="2400" dirty="0" smtClean="0"/>
              <a:t> (ekstern/intern)</a:t>
            </a:r>
            <a:endParaRPr lang="da-DK" sz="2400" dirty="0"/>
          </a:p>
        </p:txBody>
      </p:sp>
      <p:sp>
        <p:nvSpPr>
          <p:cNvPr id="8" name="Tekstfelt 7"/>
          <p:cNvSpPr txBox="1"/>
          <p:nvPr/>
        </p:nvSpPr>
        <p:spPr>
          <a:xfrm>
            <a:off x="10439939" y="6487721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Bradley Hand ITC" panose="03070402050302030203" pitchFamily="66" charset="0"/>
              </a:rPr>
              <a:t>Heidi-Lykke.dk</a:t>
            </a:r>
            <a:endParaRPr lang="da-DK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4646</TotalTime>
  <Words>606</Words>
  <Application>Microsoft Office PowerPoint</Application>
  <PresentationFormat>Widescreen</PresentationFormat>
  <Paragraphs>233</Paragraphs>
  <Slides>24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9" baseType="lpstr">
      <vt:lpstr>Arial</vt:lpstr>
      <vt:lpstr>Bradley Hand ITC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Microsoft-konto</dc:creator>
  <cp:lastModifiedBy>Microsoft-konto</cp:lastModifiedBy>
  <cp:revision>39</cp:revision>
  <dcterms:created xsi:type="dcterms:W3CDTF">2024-01-29T20:12:42Z</dcterms:created>
  <dcterms:modified xsi:type="dcterms:W3CDTF">2024-02-08T13:12:37Z</dcterms:modified>
</cp:coreProperties>
</file>